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saveSubsetFonts="1">
  <p:sldMasterIdLst>
    <p:sldMasterId id="2147483654" r:id="rId1"/>
  </p:sldMasterIdLst>
  <p:notesMasterIdLst>
    <p:notesMasterId r:id="rId52"/>
  </p:notesMasterIdLst>
  <p:handoutMasterIdLst>
    <p:handoutMasterId r:id="rId53"/>
  </p:handoutMasterIdLst>
  <p:sldIdLst>
    <p:sldId id="399" r:id="rId2"/>
    <p:sldId id="406" r:id="rId3"/>
    <p:sldId id="432" r:id="rId4"/>
    <p:sldId id="464" r:id="rId5"/>
    <p:sldId id="475" r:id="rId6"/>
    <p:sldId id="579" r:id="rId7"/>
    <p:sldId id="590" r:id="rId8"/>
    <p:sldId id="433" r:id="rId9"/>
    <p:sldId id="561" r:id="rId10"/>
    <p:sldId id="568" r:id="rId11"/>
    <p:sldId id="610" r:id="rId12"/>
    <p:sldId id="639" r:id="rId13"/>
    <p:sldId id="637" r:id="rId14"/>
    <p:sldId id="420" r:id="rId15"/>
    <p:sldId id="435" r:id="rId16"/>
    <p:sldId id="569" r:id="rId17"/>
    <p:sldId id="591" r:id="rId18"/>
    <p:sldId id="593" r:id="rId19"/>
    <p:sldId id="576" r:id="rId20"/>
    <p:sldId id="611" r:id="rId21"/>
    <p:sldId id="612" r:id="rId22"/>
    <p:sldId id="613" r:id="rId23"/>
    <p:sldId id="614" r:id="rId24"/>
    <p:sldId id="615" r:id="rId25"/>
    <p:sldId id="616" r:id="rId26"/>
    <p:sldId id="617" r:id="rId27"/>
    <p:sldId id="642" r:id="rId28"/>
    <p:sldId id="643" r:id="rId29"/>
    <p:sldId id="640" r:id="rId30"/>
    <p:sldId id="597" r:id="rId31"/>
    <p:sldId id="599" r:id="rId32"/>
    <p:sldId id="600" r:id="rId33"/>
    <p:sldId id="601" r:id="rId34"/>
    <p:sldId id="602" r:id="rId35"/>
    <p:sldId id="603" r:id="rId36"/>
    <p:sldId id="627" r:id="rId37"/>
    <p:sldId id="636" r:id="rId38"/>
    <p:sldId id="630" r:id="rId39"/>
    <p:sldId id="631" r:id="rId40"/>
    <p:sldId id="632" r:id="rId41"/>
    <p:sldId id="633" r:id="rId42"/>
    <p:sldId id="575" r:id="rId43"/>
    <p:sldId id="594" r:id="rId44"/>
    <p:sldId id="596" r:id="rId45"/>
    <p:sldId id="624" r:id="rId46"/>
    <p:sldId id="625" r:id="rId47"/>
    <p:sldId id="623" r:id="rId48"/>
    <p:sldId id="626" r:id="rId49"/>
    <p:sldId id="635" r:id="rId50"/>
    <p:sldId id="543" r:id="rId51"/>
  </p:sldIdLst>
  <p:sldSz cx="14631988" cy="8231188"/>
  <p:notesSz cx="6858000" cy="9144000"/>
  <p:embeddedFontLst>
    <p:embeddedFont>
      <p:font typeface="Algerian" panose="04020705040A02060702" pitchFamily="82" charset="0"/>
      <p:regular r:id="rId54"/>
    </p:embeddedFont>
    <p:embeddedFont>
      <p:font typeface="Cambria Math" panose="02040503050406030204" pitchFamily="18" charset="0"/>
      <p:regular r:id="rId55"/>
    </p:embeddedFont>
    <p:embeddedFont>
      <p:font typeface="Fira Sans" panose="020B0503050000020004" pitchFamily="34" charset="0"/>
      <p:regular r:id="rId56"/>
      <p:bold r:id="rId57"/>
      <p:italic r:id="rId58"/>
      <p:boldItalic r:id="rId59"/>
    </p:embeddedFont>
    <p:embeddedFont>
      <p:font typeface="Old computer St" panose="02000500000000000000" pitchFamily="2" charset="0"/>
      <p:regular r:id="rId60"/>
    </p:embeddedFont>
    <p:embeddedFont>
      <p:font typeface="WC ROUGHTRAD Bta" panose="02000400000000000000" pitchFamily="2" charset="0"/>
      <p:regular r:id="rId61"/>
    </p:embeddedFont>
  </p:embeddedFontLst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65320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30640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95960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61280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3266008" algn="l" defTabSz="130640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3919210" algn="l" defTabSz="130640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4572411" algn="l" defTabSz="130640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5225613" algn="l" defTabSz="130640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419A1EC-FF6B-4AE8-9C32-82D39AA9D0E7}">
          <p14:sldIdLst>
            <p14:sldId id="399"/>
          </p14:sldIdLst>
        </p14:section>
        <p14:section name="Introduction" id="{F2857C9D-7D7F-4F09-9BC0-EC87B4D8C4AB}">
          <p14:sldIdLst>
            <p14:sldId id="406"/>
            <p14:sldId id="432"/>
            <p14:sldId id="464"/>
            <p14:sldId id="475"/>
            <p14:sldId id="579"/>
          </p14:sldIdLst>
        </p14:section>
        <p14:section name="Wires" id="{11B25E04-AFD4-4FC5-9D8D-8425DE9CA1F4}">
          <p14:sldIdLst>
            <p14:sldId id="590"/>
            <p14:sldId id="433"/>
            <p14:sldId id="561"/>
            <p14:sldId id="568"/>
            <p14:sldId id="610"/>
            <p14:sldId id="639"/>
            <p14:sldId id="637"/>
            <p14:sldId id="420"/>
            <p14:sldId id="435"/>
            <p14:sldId id="569"/>
            <p14:sldId id="591"/>
          </p14:sldIdLst>
        </p14:section>
        <p14:section name="Disconnected" id="{2A90BF3F-8EAD-454C-AA2B-9099F1826F40}">
          <p14:sldIdLst>
            <p14:sldId id="593"/>
            <p14:sldId id="576"/>
          </p14:sldIdLst>
        </p14:section>
        <p14:section name="Insert Wires" id="{BC50C8C5-CE38-4CD1-AB4F-7327DD48A056}">
          <p14:sldIdLst>
            <p14:sldId id="611"/>
            <p14:sldId id="612"/>
            <p14:sldId id="613"/>
            <p14:sldId id="614"/>
            <p14:sldId id="615"/>
            <p14:sldId id="616"/>
            <p14:sldId id="617"/>
            <p14:sldId id="642"/>
            <p14:sldId id="643"/>
          </p14:sldIdLst>
        </p14:section>
        <p14:section name="Disconnected" id="{07B52B77-B6ED-4548-A157-D33A9CCD9E0C}">
          <p14:sldIdLst>
            <p14:sldId id="640"/>
            <p14:sldId id="597"/>
            <p14:sldId id="599"/>
            <p14:sldId id="600"/>
            <p14:sldId id="601"/>
            <p14:sldId id="602"/>
            <p14:sldId id="603"/>
            <p14:sldId id="627"/>
            <p14:sldId id="636"/>
            <p14:sldId id="630"/>
            <p14:sldId id="631"/>
            <p14:sldId id="632"/>
            <p14:sldId id="633"/>
            <p14:sldId id="575"/>
            <p14:sldId id="594"/>
          </p14:sldIdLst>
        </p14:section>
        <p14:section name="Batched" id="{01D6F637-D5BE-4729-9182-B6607B83D3E6}">
          <p14:sldIdLst>
            <p14:sldId id="596"/>
            <p14:sldId id="624"/>
            <p14:sldId id="625"/>
            <p14:sldId id="623"/>
            <p14:sldId id="626"/>
            <p14:sldId id="635"/>
            <p14:sldId id="543"/>
          </p14:sldIdLst>
        </p14:section>
        <p14:section name="Backup" id="{BC47D024-870F-426D-A088-26197220161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593">
          <p15:clr>
            <a:srgbClr val="A4A3A4"/>
          </p15:clr>
        </p15:guide>
        <p15:guide id="2" pos="46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é Spanjaard" initials="" lastIdx="0" clrIdx="0"/>
  <p:cmAuthor id="1" name="TU/e" initials="" lastIdx="1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000000"/>
    <a:srgbClr val="E31A1C"/>
    <a:srgbClr val="C9E4FF"/>
    <a:srgbClr val="AD1313"/>
    <a:srgbClr val="D99C9B"/>
    <a:srgbClr val="89C4FF"/>
    <a:srgbClr val="D3FFCD"/>
    <a:srgbClr val="FFA25D"/>
    <a:srgbClr val="34F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10" autoAdjust="0"/>
    <p:restoredTop sz="89392" autoAdjust="0"/>
  </p:normalViewPr>
  <p:slideViewPr>
    <p:cSldViewPr>
      <p:cViewPr varScale="1">
        <p:scale>
          <a:sx n="48" d="100"/>
          <a:sy n="48" d="100"/>
        </p:scale>
        <p:origin x="678" y="42"/>
      </p:cViewPr>
      <p:guideLst>
        <p:guide orient="horz" pos="2593"/>
        <p:guide pos="46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41" d="100"/>
          <a:sy n="41" d="100"/>
        </p:scale>
        <p:origin x="1167" y="39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5A51B-F38F-4454-8C2C-730E0F50F39D}" type="slidenum">
              <a:rPr lang="nl-NL" smtClean="0"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AD38B-694D-429C-BD3E-1F2A170A3641}" type="datetimeFigureOut">
              <a:rPr lang="en-US" smtClean="0"/>
              <a:t>18-Sep-19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12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B1A6D51-200C-478E-B0F9-BBDF7C273A25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50679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1pPr>
    <a:lvl2pPr marL="653202" algn="l" rtl="0" fontAlgn="base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2pPr>
    <a:lvl3pPr marL="1306403" algn="l" rtl="0" fontAlgn="base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3pPr>
    <a:lvl4pPr marL="1959605" algn="l" rtl="0" fontAlgn="base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4pPr>
    <a:lvl5pPr marL="2612807" algn="l" rtl="0" fontAlgn="base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5pPr>
    <a:lvl6pPr marL="3266008" algn="l" defTabSz="13064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9210" algn="l" defTabSz="13064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2411" algn="l" defTabSz="13064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5613" algn="l" defTabSz="13064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A6D51-200C-478E-B0F9-BBDF7C273A25}" type="slidenum">
              <a:rPr lang="nl-NL" smtClean="0"/>
              <a:pPr/>
              <a:t>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5060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A6D51-200C-478E-B0F9-BBDF7C273A25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2857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wire (1) partitions vertices, (2) crosses edges in same order.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A6D51-200C-478E-B0F9-BBDF7C273A25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9078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wire (1) partitions vertices, (2) crosses edges in same order.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A6D51-200C-478E-B0F9-BBDF7C273A25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151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A6D51-200C-478E-B0F9-BBDF7C273A25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8312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A6D51-200C-478E-B0F9-BBDF7C273A25}" type="slidenum">
              <a:rPr lang="nl-NL" smtClean="0"/>
              <a:pPr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8466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A6D51-200C-478E-B0F9-BBDF7C273A25}" type="slidenum">
              <a:rPr lang="nl-NL" smtClean="0"/>
              <a:pPr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1683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A6D51-200C-478E-B0F9-BBDF7C273A25}" type="slidenum">
              <a:rPr lang="nl-NL" smtClean="0"/>
              <a:pPr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9607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A6D51-200C-478E-B0F9-BBDF7C273A25}" type="slidenum">
              <a:rPr lang="nl-NL" smtClean="0"/>
              <a:pPr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0078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97280" y="4114800"/>
            <a:ext cx="12435840" cy="2377440"/>
          </a:xfrm>
        </p:spPr>
        <p:txBody>
          <a:bodyPr anchor="b"/>
          <a:lstStyle>
            <a:lvl1pPr algn="r">
              <a:defRPr sz="6000">
                <a:solidFill>
                  <a:srgbClr val="004993"/>
                </a:solidFill>
                <a:latin typeface="Fira Sans" panose="020B0503050000020004" pitchFamily="34" charset="0"/>
                <a:ea typeface="Fira Sans" panose="020B05030500000200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31218" y="6635874"/>
            <a:ext cx="12435840" cy="1188720"/>
          </a:xfrm>
        </p:spPr>
        <p:txBody>
          <a:bodyPr/>
          <a:lstStyle>
            <a:lvl1pPr marL="0" indent="0" algn="r">
              <a:buFontTx/>
              <a:buNone/>
              <a:defRPr sz="3600">
                <a:solidFill>
                  <a:schemeClr val="accent5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Clr>
                <a:srgbClr val="000000"/>
              </a:buClr>
              <a:buNone/>
              <a:defRPr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1pPr>
            <a:lvl2pPr>
              <a:buClr>
                <a:srgbClr val="000000"/>
              </a:buClr>
              <a:defRPr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2pPr>
            <a:lvl3pPr>
              <a:buClr>
                <a:srgbClr val="000000"/>
              </a:buClr>
              <a:defRPr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3pPr>
            <a:lvl4pPr>
              <a:buClr>
                <a:srgbClr val="000000"/>
              </a:buClr>
              <a:defRPr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4pPr>
            <a:lvl5pPr>
              <a:buClr>
                <a:srgbClr val="000000"/>
              </a:buClr>
              <a:defRPr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-57035"/>
            <a:ext cx="5739508" cy="1131666"/>
            <a:chOff x="0" y="-57035"/>
            <a:chExt cx="5739508" cy="11316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811"/>
            <a:stretch/>
          </p:blipFill>
          <p:spPr>
            <a:xfrm rot="5400000" flipH="1">
              <a:off x="1533984" y="-1591019"/>
              <a:ext cx="1131665" cy="419963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093555" y="-571321"/>
              <a:ext cx="1131665" cy="216024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59211" y="4"/>
            <a:ext cx="13559890" cy="1074629"/>
          </a:xfrm>
        </p:spPr>
        <p:txBody>
          <a:bodyPr/>
          <a:lstStyle>
            <a:lvl1pPr>
              <a:defRPr b="0">
                <a:latin typeface="Fira Sans" panose="020B0503050000020004" pitchFamily="34" charset="0"/>
                <a:ea typeface="Fira Sans" panose="020B05030500000200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err="1"/>
              <a:t>Bla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2569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007" y="3179490"/>
            <a:ext cx="12790287" cy="3708420"/>
          </a:xfrm>
        </p:spPr>
        <p:txBody>
          <a:bodyPr/>
          <a:lstStyle>
            <a:lvl1pPr marL="0" indent="0" algn="ctr">
              <a:buClr>
                <a:srgbClr val="000000"/>
              </a:buClr>
              <a:buNone/>
              <a:defRPr sz="8000" b="0">
                <a:solidFill>
                  <a:srgbClr val="000000"/>
                </a:solidFill>
                <a:latin typeface="WC ROUGHTRAD Bta" panose="02000400000000000000" pitchFamily="2" charset="0"/>
              </a:defRPr>
            </a:lvl1pPr>
            <a:lvl2pPr>
              <a:buClr>
                <a:srgbClr val="000000"/>
              </a:buClr>
              <a:defRPr sz="16000">
                <a:solidFill>
                  <a:srgbClr val="000000"/>
                </a:solidFill>
                <a:latin typeface="WC ROUGHTRAD Bta" panose="02000400000000000000" pitchFamily="2" charset="0"/>
              </a:defRPr>
            </a:lvl2pPr>
            <a:lvl3pPr>
              <a:buClr>
                <a:srgbClr val="000000"/>
              </a:buClr>
              <a:defRPr sz="16000">
                <a:solidFill>
                  <a:srgbClr val="000000"/>
                </a:solidFill>
                <a:latin typeface="WC ROUGHTRAD Bta" panose="02000400000000000000" pitchFamily="2" charset="0"/>
              </a:defRPr>
            </a:lvl3pPr>
            <a:lvl4pPr>
              <a:buClr>
                <a:srgbClr val="000000"/>
              </a:buClr>
              <a:defRPr sz="16000">
                <a:solidFill>
                  <a:srgbClr val="000000"/>
                </a:solidFill>
                <a:latin typeface="WC ROUGHTRAD Bta" panose="02000400000000000000" pitchFamily="2" charset="0"/>
              </a:defRPr>
            </a:lvl4pPr>
            <a:lvl5pPr>
              <a:buClr>
                <a:srgbClr val="000000"/>
              </a:buClr>
              <a:defRPr sz="16000">
                <a:solidFill>
                  <a:srgbClr val="000000"/>
                </a:solidFill>
                <a:latin typeface="WC ROUGHTRAD Bta" panose="020004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919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085865" y="-571321"/>
            <a:ext cx="1131665" cy="21602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007" y="1436652"/>
            <a:ext cx="4969835" cy="5451258"/>
          </a:xfrm>
        </p:spPr>
        <p:txBody>
          <a:bodyPr/>
          <a:lstStyle>
            <a:lvl1pPr marL="0" indent="0">
              <a:buClr>
                <a:srgbClr val="000000"/>
              </a:buClr>
              <a:buNone/>
              <a:defRPr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1pPr>
            <a:lvl2pPr>
              <a:buClr>
                <a:srgbClr val="000000"/>
              </a:buClr>
              <a:defRPr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2pPr>
            <a:lvl3pPr>
              <a:buClr>
                <a:srgbClr val="000000"/>
              </a:buClr>
              <a:defRPr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3pPr>
            <a:lvl4pPr>
              <a:buClr>
                <a:srgbClr val="000000"/>
              </a:buClr>
              <a:defRPr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4pPr>
            <a:lvl5pPr>
              <a:buClr>
                <a:srgbClr val="000000"/>
              </a:buClr>
              <a:defRPr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11"/>
          <a:stretch/>
        </p:blipFill>
        <p:spPr>
          <a:xfrm rot="5400000" flipH="1">
            <a:off x="1219956" y="-1276992"/>
            <a:ext cx="1131665" cy="3571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211" y="4"/>
            <a:ext cx="13559890" cy="1074629"/>
          </a:xfrm>
        </p:spPr>
        <p:txBody>
          <a:bodyPr/>
          <a:lstStyle>
            <a:lvl1pPr>
              <a:defRPr b="0">
                <a:latin typeface="Fira Sans" panose="020B0503050000020004" pitchFamily="34" charset="0"/>
                <a:ea typeface="Fira Sans" panose="020B05030500000200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err="1"/>
              <a:t>Bla</a:t>
            </a:r>
            <a:endParaRPr lang="nl-NL" dirty="0"/>
          </a:p>
        </p:txBody>
      </p:sp>
      <p:sp>
        <p:nvSpPr>
          <p:cNvPr id="14" name="Content Placeholder 2"/>
          <p:cNvSpPr>
            <a:spLocks noGrp="1"/>
          </p:cNvSpPr>
          <p:nvPr>
            <p:ph idx="10"/>
          </p:nvPr>
        </p:nvSpPr>
        <p:spPr>
          <a:xfrm>
            <a:off x="7369701" y="1459610"/>
            <a:ext cx="4969835" cy="5451258"/>
          </a:xfrm>
        </p:spPr>
        <p:txBody>
          <a:bodyPr/>
          <a:lstStyle>
            <a:lvl1pPr marL="0" indent="0">
              <a:buClr>
                <a:srgbClr val="000000"/>
              </a:buClr>
              <a:buNone/>
              <a:defRPr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1pPr>
            <a:lvl2pPr>
              <a:buClr>
                <a:srgbClr val="000000"/>
              </a:buClr>
              <a:defRPr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2pPr>
            <a:lvl3pPr>
              <a:buClr>
                <a:srgbClr val="000000"/>
              </a:buClr>
              <a:defRPr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3pPr>
            <a:lvl4pPr>
              <a:buClr>
                <a:srgbClr val="000000"/>
              </a:buClr>
              <a:defRPr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4pPr>
            <a:lvl5pPr>
              <a:buClr>
                <a:srgbClr val="000000"/>
              </a:buClr>
              <a:defRPr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171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9" name="Picture 17" descr="blue bar 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4"/>
            <a:ext cx="14372880" cy="107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78007" y="4"/>
            <a:ext cx="12841093" cy="107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het opmaakprofiel te bewerken</a:t>
            </a:r>
          </a:p>
        </p:txBody>
      </p:sp>
      <p:pic>
        <p:nvPicPr>
          <p:cNvPr id="49163" name="Picture 11" descr="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632" y="8310318"/>
            <a:ext cx="3249013" cy="51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8007" y="1436652"/>
            <a:ext cx="12790287" cy="545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opmaakprofielen van de </a:t>
            </a:r>
            <a:r>
              <a:rPr lang="nl-NL" dirty="0" err="1"/>
              <a:t>modeltekst</a:t>
            </a:r>
            <a:r>
              <a:rPr lang="nl-NL" dirty="0"/>
              <a:t>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2050" name="Picture 2" descr="D:\CurvedSchema\Papers\wiggly lines\presentations\images\UU-logo2011_RGB.jp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03" y="8310323"/>
            <a:ext cx="3571984" cy="75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urvedSchema\Papers\wiggly lines\presentations\images\eth_logo_prin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019" y="8372926"/>
            <a:ext cx="2532457" cy="47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8" r:id="rId2"/>
    <p:sldLayoutId id="2147483673" r:id="rId3"/>
    <p:sldLayoutId id="2147483675" r:id="rId4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Fira Sans" panose="020B0503050000020004" pitchFamily="34" charset="0"/>
          <a:ea typeface="Fira Sans" panose="020B0503050000020004" pitchFamily="34" charset="0"/>
          <a:cs typeface="Verdana" panose="020B060403050404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653202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1306403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959605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2612807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83303" indent="-3833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800" b="1">
          <a:solidFill>
            <a:srgbClr val="000000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1pPr>
      <a:lvl2pPr marL="764337" indent="-37876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 b="1">
          <a:solidFill>
            <a:srgbClr val="000000"/>
          </a:solidFill>
          <a:latin typeface="Fira Sans" panose="020B0503050000020004" pitchFamily="34" charset="0"/>
          <a:ea typeface="Fira Sans" panose="020B0503050000020004" pitchFamily="34" charset="0"/>
        </a:defRPr>
      </a:lvl2pPr>
      <a:lvl3pPr marL="1163516" indent="-396911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800" b="1">
          <a:solidFill>
            <a:srgbClr val="000000"/>
          </a:solidFill>
          <a:latin typeface="Fira Sans" panose="020B0503050000020004" pitchFamily="34" charset="0"/>
          <a:ea typeface="Fira Sans" panose="020B0503050000020004" pitchFamily="34" charset="0"/>
        </a:defRPr>
      </a:lvl3pPr>
      <a:lvl4pPr marL="1528673" indent="-3628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800" b="1">
          <a:solidFill>
            <a:srgbClr val="000000"/>
          </a:solidFill>
          <a:latin typeface="Fira Sans" panose="020B0503050000020004" pitchFamily="34" charset="0"/>
          <a:ea typeface="Fira Sans" panose="020B0503050000020004" pitchFamily="34" charset="0"/>
        </a:defRPr>
      </a:lvl4pPr>
      <a:lvl5pPr marL="1927852" indent="-396911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800" b="1">
          <a:solidFill>
            <a:srgbClr val="000000"/>
          </a:solidFill>
          <a:latin typeface="Fira Sans" panose="020B0503050000020004" pitchFamily="34" charset="0"/>
          <a:ea typeface="Fira Sans" panose="020B0503050000020004" pitchFamily="34" charset="0"/>
        </a:defRPr>
      </a:lvl5pPr>
      <a:lvl6pPr marL="2581054" indent="-396911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3100" b="1">
          <a:solidFill>
            <a:schemeClr val="tx1"/>
          </a:solidFill>
          <a:latin typeface="+mn-lt"/>
        </a:defRPr>
      </a:lvl6pPr>
      <a:lvl7pPr marL="3234255" indent="-396911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3100" b="1">
          <a:solidFill>
            <a:schemeClr val="tx1"/>
          </a:solidFill>
          <a:latin typeface="+mn-lt"/>
        </a:defRPr>
      </a:lvl7pPr>
      <a:lvl8pPr marL="3887457" indent="-396911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3100" b="1">
          <a:solidFill>
            <a:schemeClr val="tx1"/>
          </a:solidFill>
          <a:latin typeface="+mn-lt"/>
        </a:defRPr>
      </a:lvl8pPr>
      <a:lvl9pPr marL="4540659" indent="-396911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3100" b="1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130640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202" algn="l" defTabSz="130640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403" algn="l" defTabSz="130640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605" algn="l" defTabSz="130640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807" algn="l" defTabSz="130640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6008" algn="l" defTabSz="130640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9210" algn="l" defTabSz="130640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411" algn="l" defTabSz="130640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5613" algn="l" defTabSz="130640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37.png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microsoft.com/office/2007/relationships/media" Target="../media/media7.mp4"/><Relationship Id="rId7" Type="http://schemas.openxmlformats.org/officeDocument/2006/relationships/image" Target="../media/image8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6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33D4E83-17B1-477F-A3D4-A99838178A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52067" r="-1028" b="752"/>
          <a:stretch/>
        </p:blipFill>
        <p:spPr>
          <a:xfrm>
            <a:off x="5606014" y="4579277"/>
            <a:ext cx="4086244" cy="3564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4851" y="2315394"/>
            <a:ext cx="13694457" cy="105576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000000"/>
                </a:solidFill>
                <a:latin typeface="Old computer St" panose="02000500000000000000" pitchFamily="2" charset="0"/>
              </a:rPr>
              <a:t>Optimal morphs</a:t>
            </a:r>
            <a:br>
              <a:rPr lang="en-US" sz="4400" dirty="0">
                <a:solidFill>
                  <a:srgbClr val="000000"/>
                </a:solidFill>
                <a:latin typeface="Old computer St" panose="02000500000000000000" pitchFamily="2" charset="0"/>
              </a:rPr>
            </a:br>
            <a:r>
              <a:rPr lang="en-US" sz="4400" dirty="0">
                <a:solidFill>
                  <a:srgbClr val="000000"/>
                </a:solidFill>
                <a:latin typeface="Old computer St" panose="02000500000000000000" pitchFamily="2" charset="0"/>
              </a:rPr>
              <a:t>of				</a:t>
            </a:r>
            <a:br>
              <a:rPr lang="en-US" sz="4400" dirty="0">
                <a:solidFill>
                  <a:srgbClr val="000000"/>
                </a:solidFill>
                <a:latin typeface="Old computer St" panose="02000500000000000000" pitchFamily="2" charset="0"/>
              </a:rPr>
            </a:br>
            <a:r>
              <a:rPr lang="en-US" sz="4400" dirty="0">
                <a:solidFill>
                  <a:srgbClr val="000000"/>
                </a:solidFill>
                <a:latin typeface="Old computer St" panose="02000500000000000000" pitchFamily="2" charset="0"/>
              </a:rPr>
              <a:t>Planar Orthogonal Drawings</a:t>
            </a:r>
            <a:endParaRPr lang="nl-NL" sz="4400" dirty="0">
              <a:solidFill>
                <a:srgbClr val="00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9" descr="blue title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0" t="80168" b="8722"/>
          <a:stretch/>
        </p:blipFill>
        <p:spPr bwMode="auto">
          <a:xfrm>
            <a:off x="10854774" y="7453660"/>
            <a:ext cx="3777214" cy="55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984588" y="5771778"/>
            <a:ext cx="4812895" cy="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3600" b="1">
                <a:solidFill>
                  <a:schemeClr val="accent5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64337" indent="-37876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3100" b="1">
                <a:solidFill>
                  <a:schemeClr val="tx1"/>
                </a:solidFill>
                <a:latin typeface="+mn-lt"/>
              </a:defRPr>
            </a:lvl2pPr>
            <a:lvl3pPr marL="1163516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3pPr>
            <a:lvl4pPr marL="1528673" indent="-3628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4pPr>
            <a:lvl5pPr marL="1927852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5pPr>
            <a:lvl6pPr marL="2581054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6pPr>
            <a:lvl7pPr marL="3234255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7pPr>
            <a:lvl8pPr marL="3887457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8pPr>
            <a:lvl9pPr marL="4540659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sz="2800" dirty="0">
                <a:solidFill>
                  <a:srgbClr val="0066CC"/>
                </a:solidFill>
              </a:rPr>
              <a:t>Arthur van Goethem</a:t>
            </a:r>
          </a:p>
          <a:p>
            <a:r>
              <a:rPr lang="nl-NL" sz="2800" dirty="0">
                <a:solidFill>
                  <a:srgbClr val="000000"/>
                </a:solidFill>
              </a:rPr>
              <a:t>Bettina Speckmann</a:t>
            </a:r>
          </a:p>
          <a:p>
            <a:r>
              <a:rPr lang="nl-NL" sz="2800" dirty="0">
                <a:solidFill>
                  <a:srgbClr val="000000"/>
                </a:solidFill>
              </a:rPr>
              <a:t>Kevin Verbeek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9A99F5-2CC0-4AB6-AB86-E60E2FF1FD7B}"/>
              </a:ext>
            </a:extLst>
          </p:cNvPr>
          <p:cNvSpPr txBox="1">
            <a:spLocks/>
          </p:cNvSpPr>
          <p:nvPr/>
        </p:nvSpPr>
        <p:spPr bwMode="auto">
          <a:xfrm>
            <a:off x="447251" y="3611538"/>
            <a:ext cx="13694457" cy="116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004993"/>
                </a:solidFill>
                <a:latin typeface="Fira Sans" panose="020B0503050000020004" pitchFamily="34" charset="0"/>
                <a:ea typeface="Fira Sans" panose="020B05030500000200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653202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1306403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959605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2612807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9600" kern="0" dirty="0">
                <a:solidFill>
                  <a:srgbClr val="000000"/>
                </a:solidFill>
                <a:latin typeface="Algerian" panose="04020705040A02060702" pitchFamily="82" charset="0"/>
              </a:rPr>
              <a:t>II</a:t>
            </a:r>
            <a:endParaRPr lang="nl-NL" sz="9600" kern="0" dirty="0">
              <a:solidFill>
                <a:srgbClr val="000000"/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FCED49-EFE9-4421-A3CC-CC01FBBC76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2" t="-4881" r="5886" b="56328"/>
          <a:stretch/>
        </p:blipFill>
        <p:spPr>
          <a:xfrm>
            <a:off x="896352" y="4475634"/>
            <a:ext cx="3899362" cy="36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66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44071D4-A440-45BA-96BD-B83BCD2E0099}"/>
              </a:ext>
            </a:extLst>
          </p:cNvPr>
          <p:cNvSpPr txBox="1"/>
          <p:nvPr/>
        </p:nvSpPr>
        <p:spPr>
          <a:xfrm>
            <a:off x="1411338" y="1436652"/>
            <a:ext cx="126014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0070C0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Wires:</a:t>
            </a:r>
            <a:r>
              <a:rPr lang="en-US" sz="2400" dirty="0">
                <a:latin typeface="Fira Sans" panose="020B0503050000020004" pitchFamily="34" charset="0"/>
                <a:ea typeface="Fira Sans" panose="020B0503050000020004" pitchFamily="34" charset="0"/>
              </a:rPr>
              <a:t> orthogonal polylines that capture the horizontal and vertical order of the vertices.</a:t>
            </a:r>
          </a:p>
          <a:p>
            <a:endParaRPr lang="en-US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solidFill>
                <a:srgbClr val="0070C0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solidFill>
                <a:srgbClr val="0070C0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solidFill>
                <a:srgbClr val="0070C0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solidFill>
                <a:srgbClr val="0070C0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solidFill>
                <a:srgbClr val="0070C0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tabLst>
                <a:tab pos="2176463" algn="l"/>
              </a:tabLst>
            </a:pPr>
            <a:r>
              <a:rPr lang="en-US" sz="2400" dirty="0" err="1">
                <a:solidFill>
                  <a:srgbClr val="0070C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Lr</a:t>
            </a:r>
            <a:r>
              <a:rPr lang="en-US" sz="2400" dirty="0">
                <a:solidFill>
                  <a:srgbClr val="0070C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-wire </a:t>
            </a:r>
            <a:r>
              <a:rPr lang="en-US" sz="2400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(red): 	left to right wire</a:t>
            </a:r>
          </a:p>
          <a:p>
            <a:pPr>
              <a:tabLst>
                <a:tab pos="2176463" algn="l"/>
              </a:tabLst>
            </a:pPr>
            <a:r>
              <a:rPr lang="en-US" sz="2400" dirty="0">
                <a:solidFill>
                  <a:srgbClr val="0070C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Tb-wire </a:t>
            </a:r>
            <a:r>
              <a:rPr lang="en-US" sz="2400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(blue):	top to bottom wire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5AB9C0-5C40-44D4-A7D2-F55D148AB9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8" t="52464" r="53471" b="281"/>
          <a:stretch/>
        </p:blipFill>
        <p:spPr>
          <a:xfrm>
            <a:off x="2051476" y="2852232"/>
            <a:ext cx="3936217" cy="336995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400" dirty="0"/>
          </a:p>
          <a:p>
            <a:endParaRPr lang="en-US" sz="1800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583442" y="4599027"/>
            <a:ext cx="667726" cy="0"/>
          </a:xfrm>
          <a:prstGeom prst="straightConnector1">
            <a:avLst/>
          </a:prstGeom>
          <a:ln w="889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88E3DB2-B95B-4201-BE50-8ADA36AD5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1" t="53604" r="-1498" b="-859"/>
          <a:stretch/>
        </p:blipFill>
        <p:spPr>
          <a:xfrm>
            <a:off x="8051479" y="2973590"/>
            <a:ext cx="3936217" cy="336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7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204FEA-25AF-4A9C-A4F1-22B9C99BDF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73" y="2728392"/>
            <a:ext cx="3936217" cy="3373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800C21-D45D-41F3-9BE3-200645773C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10" y="2681717"/>
            <a:ext cx="3936218" cy="337390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400" dirty="0"/>
          </a:p>
          <a:p>
            <a:endParaRPr lang="en-US" sz="1800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583442" y="4599027"/>
            <a:ext cx="667726" cy="0"/>
          </a:xfrm>
          <a:prstGeom prst="straightConnector1">
            <a:avLst/>
          </a:prstGeom>
          <a:ln w="889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52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A6E3F0-C93A-40F4-B22F-ED046F7933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37" y="1664858"/>
            <a:ext cx="7200800" cy="617211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400" dirty="0"/>
          </a:p>
          <a:p>
            <a:endParaRPr lang="en-US" sz="1800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Wires</a:t>
            </a:r>
          </a:p>
        </p:txBody>
      </p:sp>
    </p:spTree>
    <p:extLst>
      <p:ext uri="{BB962C8B-B14F-4D97-AF65-F5344CB8AC3E}">
        <p14:creationId xmlns:p14="http://schemas.microsoft.com/office/powerpoint/2010/main" val="2828139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50E064-482E-43D1-8DF5-600F54A15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Wires</a:t>
            </a:r>
          </a:p>
        </p:txBody>
      </p:sp>
      <p:pic>
        <p:nvPicPr>
          <p:cNvPr id="6" name="linearSlide">
            <a:hlinkClick r:id="" action="ppaction://media"/>
            <a:extLst>
              <a:ext uri="{FF2B5EF4-FFF2-40B4-BE49-F238E27FC236}">
                <a16:creationId xmlns:a16="http://schemas.microsoft.com/office/drawing/2014/main" id="{37006955-FED4-44B5-B86F-13285F21B3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3497" y="1160151"/>
            <a:ext cx="7804993" cy="705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1800"/>
                  </a:spcBef>
                </a:pPr>
                <a:endParaRPr lang="en-US" b="0" dirty="0"/>
              </a:p>
              <a:p>
                <a:pPr>
                  <a:spcBef>
                    <a:spcPts val="1800"/>
                  </a:spcBef>
                </a:pPr>
                <a:endParaRPr lang="en-US" b="0" dirty="0"/>
              </a:p>
              <a:p>
                <a:pPr>
                  <a:spcBef>
                    <a:spcPts val="1800"/>
                  </a:spcBef>
                </a:pPr>
                <a:endParaRPr lang="en-US" b="0" dirty="0"/>
              </a:p>
              <a:p>
                <a:pPr>
                  <a:spcBef>
                    <a:spcPts val="1800"/>
                  </a:spcBef>
                </a:pPr>
                <a:endParaRPr lang="en-US" b="0" dirty="0"/>
              </a:p>
              <a:p>
                <a:pPr>
                  <a:spcBef>
                    <a:spcPts val="1800"/>
                  </a:spcBef>
                </a:pPr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r>
                  <a:rPr lang="en-US" b="0" dirty="0"/>
                  <a:t>The </a:t>
                </a:r>
                <a:r>
                  <a:rPr lang="en-US" b="0" dirty="0">
                    <a:solidFill>
                      <a:srgbClr val="0070C0"/>
                    </a:solidFill>
                  </a:rPr>
                  <a:t>spirality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b="0" dirty="0"/>
                  <a:t>.</a:t>
                </a:r>
              </a:p>
              <a:p>
                <a:pPr marL="784749" lvl="2" indent="0">
                  <a:buNone/>
                </a:pPr>
                <a:r>
                  <a:rPr lang="en-US" sz="2400" b="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b="0" dirty="0"/>
                  <a:t> is the orientation of the bend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b="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400" b="0" dirty="0"/>
                  <a:t>.</a:t>
                </a:r>
              </a:p>
              <a:p>
                <a:pPr marL="784749" lvl="2" indent="0">
                  <a:buNone/>
                </a:pPr>
                <a:r>
                  <a:rPr lang="en-US" sz="2400" b="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b="0" dirty="0"/>
                  <a:t> for a left turn,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400" b="0" dirty="0"/>
                  <a:t> for a right turn.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67" b="-6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Spirality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2397281" y="4324771"/>
                <a:ext cx="13546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281" y="4324771"/>
                <a:ext cx="1354666" cy="369332"/>
              </a:xfrm>
              <a:prstGeom prst="rect">
                <a:avLst/>
              </a:prstGeom>
              <a:blipFill>
                <a:blip r:embed="rId3"/>
                <a:stretch>
                  <a:fillRect l="-1802" r="-4955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685987" y="3282513"/>
                <a:ext cx="13617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987" y="3282513"/>
                <a:ext cx="1361783" cy="369332"/>
              </a:xfrm>
              <a:prstGeom prst="rect">
                <a:avLst/>
              </a:prstGeom>
              <a:blipFill>
                <a:blip r:embed="rId4"/>
                <a:stretch>
                  <a:fillRect l="-2242" r="-4484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2824558" y="3228512"/>
                <a:ext cx="13617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558" y="3228512"/>
                <a:ext cx="1361783" cy="369332"/>
              </a:xfrm>
              <a:prstGeom prst="rect">
                <a:avLst/>
              </a:prstGeom>
              <a:blipFill>
                <a:blip r:embed="rId5"/>
                <a:stretch>
                  <a:fillRect l="-1786" r="-4464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8035174" y="2676070"/>
                <a:ext cx="159101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5174" y="2676070"/>
                <a:ext cx="1591012" cy="369332"/>
              </a:xfrm>
              <a:prstGeom prst="rect">
                <a:avLst/>
              </a:prstGeom>
              <a:blipFill>
                <a:blip r:embed="rId6"/>
                <a:stretch>
                  <a:fillRect l="-1533" r="-3831" b="-36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12038065" y="3360428"/>
                <a:ext cx="14845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8065" y="3360428"/>
                <a:ext cx="1484509" cy="369332"/>
              </a:xfrm>
              <a:prstGeom prst="rect">
                <a:avLst/>
              </a:prstGeom>
              <a:blipFill>
                <a:blip r:embed="rId7"/>
                <a:stretch>
                  <a:fillRect l="-2058" r="-4115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8B00F1F5-A324-4A7D-8CF2-58BC1772133A}"/>
              </a:ext>
            </a:extLst>
          </p:cNvPr>
          <p:cNvGrpSpPr/>
          <p:nvPr/>
        </p:nvGrpSpPr>
        <p:grpSpPr>
          <a:xfrm>
            <a:off x="1277027" y="2603426"/>
            <a:ext cx="12491267" cy="2189389"/>
            <a:chOff x="1277027" y="2603426"/>
            <a:chExt cx="12491267" cy="2189389"/>
          </a:xfrm>
        </p:grpSpPr>
        <p:sp>
          <p:nvSpPr>
            <p:cNvPr id="2" name="Oval 1"/>
            <p:cNvSpPr/>
            <p:nvPr/>
          </p:nvSpPr>
          <p:spPr>
            <a:xfrm>
              <a:off x="1277027" y="4216767"/>
              <a:ext cx="108004" cy="108004"/>
            </a:xfrm>
            <a:prstGeom prst="ellipse">
              <a:avLst/>
            </a:prstGeom>
            <a:noFill/>
            <a:ln>
              <a:solidFill>
                <a:srgbClr val="E31A1C"/>
              </a:solidFill>
            </a:ln>
            <a:scene3d>
              <a:camera prst="orthographicFront">
                <a:rot lat="6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589395" y="4216767"/>
              <a:ext cx="108004" cy="108004"/>
            </a:xfrm>
            <a:prstGeom prst="ellipse">
              <a:avLst/>
            </a:prstGeom>
            <a:noFill/>
            <a:ln>
              <a:solidFill>
                <a:srgbClr val="E31A1C"/>
              </a:solidFill>
            </a:ln>
            <a:scene3d>
              <a:camera prst="orthographicFront">
                <a:rot lat="6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589395" y="3100635"/>
              <a:ext cx="108004" cy="108004"/>
            </a:xfrm>
            <a:prstGeom prst="ellipse">
              <a:avLst/>
            </a:prstGeom>
            <a:noFill/>
            <a:ln>
              <a:solidFill>
                <a:srgbClr val="E31A1C"/>
              </a:solidFill>
            </a:ln>
            <a:scene3d>
              <a:camera prst="orthographicFront">
                <a:rot lat="6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716554" y="3100635"/>
              <a:ext cx="108004" cy="108004"/>
            </a:xfrm>
            <a:prstGeom prst="ellipse">
              <a:avLst/>
            </a:prstGeom>
            <a:noFill/>
            <a:ln>
              <a:solidFill>
                <a:srgbClr val="E31A1C"/>
              </a:solidFill>
            </a:ln>
            <a:scene3d>
              <a:camera prst="orthographicFront">
                <a:rot lat="6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6554" y="2603426"/>
              <a:ext cx="108004" cy="108004"/>
            </a:xfrm>
            <a:prstGeom prst="ellipse">
              <a:avLst/>
            </a:prstGeom>
            <a:noFill/>
            <a:ln>
              <a:solidFill>
                <a:srgbClr val="E31A1C"/>
              </a:solidFill>
            </a:ln>
            <a:scene3d>
              <a:camera prst="orthographicFront">
                <a:rot lat="6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941563" y="2603426"/>
              <a:ext cx="108004" cy="108004"/>
            </a:xfrm>
            <a:prstGeom prst="ellipse">
              <a:avLst/>
            </a:prstGeom>
            <a:noFill/>
            <a:ln>
              <a:solidFill>
                <a:srgbClr val="E31A1C"/>
              </a:solidFill>
            </a:ln>
            <a:scene3d>
              <a:camera prst="orthographicFront">
                <a:rot lat="6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941563" y="3748707"/>
              <a:ext cx="108004" cy="108004"/>
            </a:xfrm>
            <a:prstGeom prst="ellipse">
              <a:avLst/>
            </a:prstGeom>
            <a:noFill/>
            <a:ln>
              <a:solidFill>
                <a:srgbClr val="E31A1C"/>
              </a:solidFill>
            </a:ln>
            <a:scene3d>
              <a:camera prst="orthographicFront">
                <a:rot lat="6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101563" y="3748707"/>
              <a:ext cx="108004" cy="108004"/>
            </a:xfrm>
            <a:prstGeom prst="ellipse">
              <a:avLst/>
            </a:prstGeom>
            <a:noFill/>
            <a:ln>
              <a:solidFill>
                <a:srgbClr val="E31A1C"/>
              </a:solidFill>
            </a:ln>
            <a:scene3d>
              <a:camera prst="orthographicFront">
                <a:rot lat="6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101563" y="4684811"/>
              <a:ext cx="108004" cy="108004"/>
            </a:xfrm>
            <a:prstGeom prst="ellipse">
              <a:avLst/>
            </a:prstGeom>
            <a:noFill/>
            <a:ln>
              <a:solidFill>
                <a:srgbClr val="E31A1C"/>
              </a:solidFill>
            </a:ln>
            <a:scene3d>
              <a:camera prst="orthographicFront">
                <a:rot lat="6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9485939" y="4684811"/>
              <a:ext cx="108004" cy="108004"/>
            </a:xfrm>
            <a:prstGeom prst="ellipse">
              <a:avLst/>
            </a:prstGeom>
            <a:noFill/>
            <a:ln>
              <a:solidFill>
                <a:srgbClr val="E31A1C"/>
              </a:solidFill>
            </a:ln>
            <a:scene3d>
              <a:camera prst="orthographicFront">
                <a:rot lat="6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2" idx="6"/>
              <a:endCxn id="5" idx="2"/>
            </p:cNvCxnSpPr>
            <p:nvPr/>
          </p:nvCxnSpPr>
          <p:spPr>
            <a:xfrm>
              <a:off x="1385031" y="4270769"/>
              <a:ext cx="3204364" cy="0"/>
            </a:xfrm>
            <a:prstGeom prst="line">
              <a:avLst/>
            </a:prstGeom>
            <a:ln w="38100">
              <a:solidFill>
                <a:srgbClr val="E31A1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7" idx="6"/>
              <a:endCxn id="6" idx="2"/>
            </p:cNvCxnSpPr>
            <p:nvPr/>
          </p:nvCxnSpPr>
          <p:spPr>
            <a:xfrm>
              <a:off x="2824558" y="3154637"/>
              <a:ext cx="1764837" cy="0"/>
            </a:xfrm>
            <a:prstGeom prst="line">
              <a:avLst/>
            </a:prstGeom>
            <a:ln w="38100">
              <a:solidFill>
                <a:srgbClr val="E31A1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5" idx="0"/>
              <a:endCxn id="6" idx="4"/>
            </p:cNvCxnSpPr>
            <p:nvPr/>
          </p:nvCxnSpPr>
          <p:spPr>
            <a:xfrm flipV="1">
              <a:off x="4643397" y="3208639"/>
              <a:ext cx="0" cy="1008128"/>
            </a:xfrm>
            <a:prstGeom prst="line">
              <a:avLst/>
            </a:prstGeom>
            <a:ln w="38100">
              <a:solidFill>
                <a:srgbClr val="E31A1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8" idx="4"/>
              <a:endCxn id="7" idx="0"/>
            </p:cNvCxnSpPr>
            <p:nvPr/>
          </p:nvCxnSpPr>
          <p:spPr>
            <a:xfrm>
              <a:off x="2770556" y="2711430"/>
              <a:ext cx="0" cy="389205"/>
            </a:xfrm>
            <a:prstGeom prst="line">
              <a:avLst/>
            </a:prstGeom>
            <a:ln w="38100">
              <a:solidFill>
                <a:srgbClr val="E31A1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8" idx="6"/>
              <a:endCxn id="9" idx="2"/>
            </p:cNvCxnSpPr>
            <p:nvPr/>
          </p:nvCxnSpPr>
          <p:spPr>
            <a:xfrm>
              <a:off x="2824558" y="2657428"/>
              <a:ext cx="5117005" cy="0"/>
            </a:xfrm>
            <a:prstGeom prst="line">
              <a:avLst/>
            </a:prstGeom>
            <a:ln w="38100">
              <a:solidFill>
                <a:srgbClr val="E31A1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0" idx="0"/>
              <a:endCxn id="9" idx="4"/>
            </p:cNvCxnSpPr>
            <p:nvPr/>
          </p:nvCxnSpPr>
          <p:spPr>
            <a:xfrm flipV="1">
              <a:off x="7995565" y="2711430"/>
              <a:ext cx="0" cy="1037277"/>
            </a:xfrm>
            <a:prstGeom prst="line">
              <a:avLst/>
            </a:prstGeom>
            <a:ln w="38100">
              <a:solidFill>
                <a:srgbClr val="E31A1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1" idx="6"/>
              <a:endCxn id="10" idx="2"/>
            </p:cNvCxnSpPr>
            <p:nvPr/>
          </p:nvCxnSpPr>
          <p:spPr>
            <a:xfrm>
              <a:off x="6209567" y="3802709"/>
              <a:ext cx="1731996" cy="0"/>
            </a:xfrm>
            <a:prstGeom prst="line">
              <a:avLst/>
            </a:prstGeom>
            <a:ln w="38100">
              <a:solidFill>
                <a:srgbClr val="E31A1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12" idx="6"/>
              <a:endCxn id="13" idx="2"/>
            </p:cNvCxnSpPr>
            <p:nvPr/>
          </p:nvCxnSpPr>
          <p:spPr>
            <a:xfrm>
              <a:off x="6209567" y="4738813"/>
              <a:ext cx="3276372" cy="0"/>
            </a:xfrm>
            <a:prstGeom prst="line">
              <a:avLst/>
            </a:prstGeom>
            <a:ln w="38100">
              <a:solidFill>
                <a:srgbClr val="E31A1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1" idx="4"/>
              <a:endCxn id="12" idx="0"/>
            </p:cNvCxnSpPr>
            <p:nvPr/>
          </p:nvCxnSpPr>
          <p:spPr>
            <a:xfrm>
              <a:off x="6155565" y="3856711"/>
              <a:ext cx="0" cy="828100"/>
            </a:xfrm>
            <a:prstGeom prst="line">
              <a:avLst/>
            </a:prstGeom>
            <a:ln w="38100">
              <a:solidFill>
                <a:srgbClr val="E31A1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13660290" y="3230068"/>
              <a:ext cx="108004" cy="108004"/>
            </a:xfrm>
            <a:prstGeom prst="ellipse">
              <a:avLst/>
            </a:prstGeom>
            <a:noFill/>
            <a:ln>
              <a:solidFill>
                <a:srgbClr val="E31A1C"/>
              </a:solidFill>
            </a:ln>
            <a:scene3d>
              <a:camera prst="orthographicFront">
                <a:rot lat="6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>
              <a:stCxn id="13" idx="0"/>
            </p:cNvCxnSpPr>
            <p:nvPr/>
          </p:nvCxnSpPr>
          <p:spPr>
            <a:xfrm flipV="1">
              <a:off x="9539941" y="3801006"/>
              <a:ext cx="0" cy="883805"/>
            </a:xfrm>
            <a:prstGeom prst="line">
              <a:avLst/>
            </a:prstGeom>
            <a:ln w="38100">
              <a:solidFill>
                <a:srgbClr val="E31A1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endCxn id="45" idx="2"/>
            </p:cNvCxnSpPr>
            <p:nvPr/>
          </p:nvCxnSpPr>
          <p:spPr>
            <a:xfrm>
              <a:off x="8477826" y="3284070"/>
              <a:ext cx="5182464" cy="0"/>
            </a:xfrm>
            <a:prstGeom prst="line">
              <a:avLst/>
            </a:prstGeom>
            <a:ln w="38100">
              <a:solidFill>
                <a:srgbClr val="E31A1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8477827" y="3802709"/>
              <a:ext cx="1062114" cy="0"/>
            </a:xfrm>
            <a:prstGeom prst="line">
              <a:avLst/>
            </a:prstGeom>
            <a:ln w="38100">
              <a:solidFill>
                <a:srgbClr val="E31A1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8477827" y="3282513"/>
              <a:ext cx="0" cy="545494"/>
            </a:xfrm>
            <a:prstGeom prst="line">
              <a:avLst/>
            </a:prstGeom>
            <a:ln w="38100">
              <a:solidFill>
                <a:srgbClr val="E31A1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8425237" y="3224958"/>
              <a:ext cx="108004" cy="108004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E31A1C"/>
              </a:solidFill>
            </a:ln>
            <a:scene3d>
              <a:camera prst="orthographicFront">
                <a:rot lat="6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9482667" y="3752472"/>
              <a:ext cx="108004" cy="108004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E31A1C"/>
              </a:solidFill>
            </a:ln>
            <a:scene3d>
              <a:camera prst="orthographicFront">
                <a:rot lat="6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8423824" y="3747004"/>
              <a:ext cx="108004" cy="108004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E31A1C"/>
              </a:solidFill>
            </a:ln>
            <a:scene3d>
              <a:camera prst="orthographicFront">
                <a:rot lat="6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473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8" grpId="0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ntent Placeholder 3"/>
          <p:cNvSpPr txBox="1">
            <a:spLocks/>
          </p:cNvSpPr>
          <p:nvPr/>
        </p:nvSpPr>
        <p:spPr bwMode="auto">
          <a:xfrm>
            <a:off x="1130407" y="1589052"/>
            <a:ext cx="12790287" cy="545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 sz="2800" b="1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1pPr>
            <a:lvl2pPr marL="764337" indent="-37876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800" b="1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2pPr>
            <a:lvl3pPr marL="1163516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−"/>
              <a:defRPr sz="2800" b="1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3pPr>
            <a:lvl4pPr marL="1528673" indent="-3628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−"/>
              <a:defRPr sz="2800" b="1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4pPr>
            <a:lvl5pPr marL="1927852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−"/>
              <a:defRPr sz="2800" b="1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5pPr>
            <a:lvl6pPr marL="2581054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6pPr>
            <a:lvl7pPr marL="3234255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7pPr>
            <a:lvl8pPr marL="3887457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8pPr>
            <a:lvl9pPr marL="4540659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400" b="0" kern="0" dirty="0"/>
          </a:p>
          <a:p>
            <a:endParaRPr lang="en-US" sz="2400" b="0" kern="0" dirty="0"/>
          </a:p>
          <a:p>
            <a:endParaRPr lang="en-US" sz="2400" b="0" kern="0" dirty="0"/>
          </a:p>
          <a:p>
            <a:endParaRPr lang="en-US" sz="2400" b="0" kern="0" dirty="0"/>
          </a:p>
          <a:p>
            <a:endParaRPr lang="en-US" sz="2400" b="0" kern="0" dirty="0"/>
          </a:p>
          <a:p>
            <a:endParaRPr lang="en-US" sz="2400" b="0" kern="0" dirty="0"/>
          </a:p>
          <a:p>
            <a:endParaRPr lang="en-US" sz="2400" b="0" kern="0" dirty="0"/>
          </a:p>
          <a:p>
            <a:endParaRPr lang="en-US" sz="2400" b="0" kern="0" dirty="0"/>
          </a:p>
          <a:p>
            <a:endParaRPr lang="en-US" sz="2400" kern="0" dirty="0"/>
          </a:p>
          <a:p>
            <a:endParaRPr lang="en-US" sz="2400" kern="0" dirty="0"/>
          </a:p>
          <a:p>
            <a:endParaRPr lang="en-US" sz="2400" kern="0" dirty="0"/>
          </a:p>
          <a:p>
            <a:r>
              <a:rPr lang="en-US" sz="2400" kern="0" dirty="0"/>
              <a:t>Idea</a:t>
            </a:r>
          </a:p>
          <a:p>
            <a:r>
              <a:rPr lang="en-US" sz="2400" b="0" kern="0" dirty="0"/>
              <a:t>We can reduce the maximum (absolute) </a:t>
            </a:r>
            <a:r>
              <a:rPr lang="en-US" sz="2400" b="0" kern="0" dirty="0" err="1"/>
              <a:t>spirality</a:t>
            </a:r>
            <a:r>
              <a:rPr lang="en-US" sz="2400" b="0" kern="0" dirty="0"/>
              <a:t> by one with one linear morph.</a:t>
            </a:r>
          </a:p>
          <a:p>
            <a:endParaRPr lang="en-US" sz="2400" b="0" kern="0" dirty="0"/>
          </a:p>
          <a:p>
            <a:endParaRPr lang="en-US" sz="2400" b="0" kern="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1389394" y="4283085"/>
            <a:ext cx="1385525" cy="0"/>
          </a:xfrm>
          <a:prstGeom prst="line">
            <a:avLst/>
          </a:prstGeom>
          <a:ln w="38100">
            <a:solidFill>
              <a:srgbClr val="E31A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Spirality</a:t>
            </a:r>
          </a:p>
        </p:txBody>
      </p:sp>
      <p:sp>
        <p:nvSpPr>
          <p:cNvPr id="5" name="Oval 4"/>
          <p:cNvSpPr/>
          <p:nvPr/>
        </p:nvSpPr>
        <p:spPr>
          <a:xfrm>
            <a:off x="1281390" y="4229083"/>
            <a:ext cx="108004" cy="108004"/>
          </a:xfrm>
          <a:prstGeom prst="ellipse">
            <a:avLst/>
          </a:prstGeom>
          <a:noFill/>
          <a:ln>
            <a:solidFill>
              <a:srgbClr val="E31A1C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720917" y="3112951"/>
            <a:ext cx="108004" cy="108004"/>
          </a:xfrm>
          <a:prstGeom prst="ellipse">
            <a:avLst/>
          </a:prstGeom>
          <a:noFill/>
          <a:ln>
            <a:solidFill>
              <a:srgbClr val="E31A1C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20917" y="2615742"/>
            <a:ext cx="108004" cy="108004"/>
          </a:xfrm>
          <a:prstGeom prst="ellipse">
            <a:avLst/>
          </a:prstGeom>
          <a:noFill/>
          <a:ln>
            <a:solidFill>
              <a:srgbClr val="E31A1C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945926" y="2615742"/>
            <a:ext cx="108004" cy="108004"/>
          </a:xfrm>
          <a:prstGeom prst="ellipse">
            <a:avLst/>
          </a:prstGeom>
          <a:noFill/>
          <a:ln>
            <a:solidFill>
              <a:srgbClr val="E31A1C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945926" y="3761023"/>
            <a:ext cx="108004" cy="108004"/>
          </a:xfrm>
          <a:prstGeom prst="ellipse">
            <a:avLst/>
          </a:prstGeom>
          <a:noFill/>
          <a:ln>
            <a:solidFill>
              <a:srgbClr val="E31A1C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endCxn id="6" idx="2"/>
          </p:cNvCxnSpPr>
          <p:nvPr/>
        </p:nvCxnSpPr>
        <p:spPr>
          <a:xfrm>
            <a:off x="2774919" y="4283085"/>
            <a:ext cx="1818839" cy="0"/>
          </a:xfrm>
          <a:prstGeom prst="line">
            <a:avLst/>
          </a:prstGeom>
          <a:ln w="38100">
            <a:solidFill>
              <a:srgbClr val="E31A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8" idx="6"/>
            <a:endCxn id="7" idx="2"/>
          </p:cNvCxnSpPr>
          <p:nvPr/>
        </p:nvCxnSpPr>
        <p:spPr>
          <a:xfrm>
            <a:off x="2828921" y="3166953"/>
            <a:ext cx="1764837" cy="0"/>
          </a:xfrm>
          <a:prstGeom prst="line">
            <a:avLst/>
          </a:prstGeom>
          <a:ln w="38100">
            <a:solidFill>
              <a:srgbClr val="E31A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9" idx="4"/>
            <a:endCxn id="8" idx="0"/>
          </p:cNvCxnSpPr>
          <p:nvPr/>
        </p:nvCxnSpPr>
        <p:spPr>
          <a:xfrm>
            <a:off x="2774919" y="2723746"/>
            <a:ext cx="0" cy="389205"/>
          </a:xfrm>
          <a:prstGeom prst="line">
            <a:avLst/>
          </a:prstGeom>
          <a:ln w="38100">
            <a:solidFill>
              <a:srgbClr val="E31A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9" idx="6"/>
            <a:endCxn id="10" idx="2"/>
          </p:cNvCxnSpPr>
          <p:nvPr/>
        </p:nvCxnSpPr>
        <p:spPr>
          <a:xfrm>
            <a:off x="2828921" y="2669744"/>
            <a:ext cx="5117005" cy="0"/>
          </a:xfrm>
          <a:prstGeom prst="line">
            <a:avLst/>
          </a:prstGeom>
          <a:ln w="38100">
            <a:solidFill>
              <a:srgbClr val="E31A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0"/>
            <a:endCxn id="10" idx="4"/>
          </p:cNvCxnSpPr>
          <p:nvPr/>
        </p:nvCxnSpPr>
        <p:spPr>
          <a:xfrm flipV="1">
            <a:off x="7999928" y="2723746"/>
            <a:ext cx="0" cy="1037277"/>
          </a:xfrm>
          <a:prstGeom prst="line">
            <a:avLst/>
          </a:prstGeom>
          <a:ln w="38100">
            <a:solidFill>
              <a:srgbClr val="E31A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8046733" y="4751129"/>
            <a:ext cx="500914" cy="0"/>
          </a:xfrm>
          <a:prstGeom prst="line">
            <a:avLst/>
          </a:prstGeom>
          <a:ln w="38100">
            <a:solidFill>
              <a:srgbClr val="E31A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5D04B8C-B511-4104-9D02-BA197DCE03F8}"/>
              </a:ext>
            </a:extLst>
          </p:cNvPr>
          <p:cNvGrpSpPr/>
          <p:nvPr/>
        </p:nvGrpSpPr>
        <p:grpSpPr>
          <a:xfrm>
            <a:off x="6105926" y="3761023"/>
            <a:ext cx="108004" cy="1044108"/>
            <a:chOff x="6105926" y="3761023"/>
            <a:chExt cx="108004" cy="1044108"/>
          </a:xfrm>
        </p:grpSpPr>
        <p:sp>
          <p:nvSpPr>
            <p:cNvPr id="12" name="Oval 11"/>
            <p:cNvSpPr/>
            <p:nvPr/>
          </p:nvSpPr>
          <p:spPr>
            <a:xfrm>
              <a:off x="6105926" y="3761023"/>
              <a:ext cx="108004" cy="108004"/>
            </a:xfrm>
            <a:prstGeom prst="ellipse">
              <a:avLst/>
            </a:prstGeom>
            <a:noFill/>
            <a:ln>
              <a:solidFill>
                <a:srgbClr val="E31A1C"/>
              </a:solidFill>
            </a:ln>
            <a:scene3d>
              <a:camera prst="orthographicFront">
                <a:rot lat="6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105926" y="4697127"/>
              <a:ext cx="108004" cy="108004"/>
            </a:xfrm>
            <a:prstGeom prst="ellipse">
              <a:avLst/>
            </a:prstGeom>
            <a:noFill/>
            <a:ln>
              <a:solidFill>
                <a:srgbClr val="E31A1C"/>
              </a:solidFill>
            </a:ln>
            <a:scene3d>
              <a:camera prst="orthographicFront">
                <a:rot lat="6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12" idx="4"/>
              <a:endCxn id="13" idx="0"/>
            </p:cNvCxnSpPr>
            <p:nvPr/>
          </p:nvCxnSpPr>
          <p:spPr>
            <a:xfrm>
              <a:off x="6159928" y="3869027"/>
              <a:ext cx="0" cy="828100"/>
            </a:xfrm>
            <a:prstGeom prst="line">
              <a:avLst/>
            </a:prstGeom>
            <a:ln w="38100">
              <a:solidFill>
                <a:srgbClr val="E31A1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/>
          <p:cNvSpPr/>
          <p:nvPr/>
        </p:nvSpPr>
        <p:spPr>
          <a:xfrm>
            <a:off x="13664653" y="3242384"/>
            <a:ext cx="108004" cy="108004"/>
          </a:xfrm>
          <a:prstGeom prst="ellipse">
            <a:avLst/>
          </a:prstGeom>
          <a:noFill/>
          <a:ln>
            <a:solidFill>
              <a:srgbClr val="E31A1C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401644" y="4337087"/>
                <a:ext cx="13546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644" y="4337087"/>
                <a:ext cx="1354666" cy="369332"/>
              </a:xfrm>
              <a:prstGeom prst="rect">
                <a:avLst/>
              </a:prstGeom>
              <a:blipFill>
                <a:blip r:embed="rId3"/>
                <a:stretch>
                  <a:fillRect l="-2252" r="-4505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828921" y="3240828"/>
                <a:ext cx="13617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921" y="3240828"/>
                <a:ext cx="1361783" cy="369332"/>
              </a:xfrm>
              <a:prstGeom prst="rect">
                <a:avLst/>
              </a:prstGeom>
              <a:blipFill>
                <a:blip r:embed="rId4"/>
                <a:stretch>
                  <a:fillRect l="-1794" r="-4933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039537" y="2688386"/>
                <a:ext cx="159101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537" y="2688386"/>
                <a:ext cx="1591012" cy="369332"/>
              </a:xfrm>
              <a:prstGeom prst="rect">
                <a:avLst/>
              </a:prstGeom>
              <a:blipFill>
                <a:blip r:embed="rId5"/>
                <a:stretch>
                  <a:fillRect l="-1916" r="-3448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2042428" y="3372744"/>
                <a:ext cx="14845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2428" y="3372744"/>
                <a:ext cx="1484509" cy="369332"/>
              </a:xfrm>
              <a:prstGeom prst="rect">
                <a:avLst/>
              </a:prstGeom>
              <a:blipFill>
                <a:blip r:embed="rId6"/>
                <a:stretch>
                  <a:fillRect l="-1639" r="-4098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4593758" y="3112951"/>
            <a:ext cx="1458375" cy="1224136"/>
            <a:chOff x="4507682" y="2780031"/>
            <a:chExt cx="1458375" cy="1224136"/>
          </a:xfrm>
        </p:grpSpPr>
        <p:sp>
          <p:nvSpPr>
            <p:cNvPr id="7" name="Oval 6"/>
            <p:cNvSpPr/>
            <p:nvPr/>
          </p:nvSpPr>
          <p:spPr>
            <a:xfrm>
              <a:off x="4507682" y="2780031"/>
              <a:ext cx="108004" cy="108004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E31A1C"/>
              </a:solidFill>
            </a:ln>
            <a:scene3d>
              <a:camera prst="orthographicFront">
                <a:rot lat="6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>
              <a:stCxn id="6" idx="0"/>
              <a:endCxn id="7" idx="4"/>
            </p:cNvCxnSpPr>
            <p:nvPr/>
          </p:nvCxnSpPr>
          <p:spPr>
            <a:xfrm flipV="1">
              <a:off x="4561684" y="2888035"/>
              <a:ext cx="0" cy="1008128"/>
            </a:xfrm>
            <a:prstGeom prst="line">
              <a:avLst/>
            </a:prstGeom>
            <a:ln w="38100">
              <a:solidFill>
                <a:srgbClr val="E31A1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4604274" y="2961909"/>
                  <a:ext cx="136178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274" y="2961909"/>
                  <a:ext cx="1361783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786" r="-4464" b="-3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Oval 5"/>
            <p:cNvSpPr/>
            <p:nvPr/>
          </p:nvSpPr>
          <p:spPr>
            <a:xfrm>
              <a:off x="4507682" y="3896163"/>
              <a:ext cx="108004" cy="108004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E31A1C"/>
              </a:solidFill>
            </a:ln>
            <a:scene3d>
              <a:camera prst="orthographicFront">
                <a:rot lat="6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>
            <a:cxnSpLocks/>
            <a:stCxn id="52" idx="6"/>
            <a:endCxn id="51" idx="2"/>
          </p:cNvCxnSpPr>
          <p:nvPr/>
        </p:nvCxnSpPr>
        <p:spPr>
          <a:xfrm>
            <a:off x="8530266" y="3815025"/>
            <a:ext cx="954109" cy="702"/>
          </a:xfrm>
          <a:prstGeom prst="line">
            <a:avLst/>
          </a:prstGeom>
          <a:ln w="38100">
            <a:solidFill>
              <a:srgbClr val="E31A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8482190" y="3295310"/>
            <a:ext cx="0" cy="545494"/>
          </a:xfrm>
          <a:prstGeom prst="line">
            <a:avLst/>
          </a:prstGeom>
          <a:ln w="38100">
            <a:solidFill>
              <a:srgbClr val="E31A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494889" y="3297748"/>
            <a:ext cx="5182464" cy="0"/>
          </a:xfrm>
          <a:prstGeom prst="line">
            <a:avLst/>
          </a:prstGeom>
          <a:ln w="38100">
            <a:solidFill>
              <a:srgbClr val="E31A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C7500E0-3E34-43DA-B32A-8EAADC53D9D0}"/>
              </a:ext>
            </a:extLst>
          </p:cNvPr>
          <p:cNvGrpSpPr/>
          <p:nvPr/>
        </p:nvGrpSpPr>
        <p:grpSpPr>
          <a:xfrm>
            <a:off x="9484375" y="3761725"/>
            <a:ext cx="113931" cy="1043406"/>
            <a:chOff x="9484375" y="3761725"/>
            <a:chExt cx="113931" cy="1043406"/>
          </a:xfrm>
        </p:grpSpPr>
        <p:cxnSp>
          <p:nvCxnSpPr>
            <p:cNvPr id="49" name="Straight Connector 48"/>
            <p:cNvCxnSpPr/>
            <p:nvPr/>
          </p:nvCxnSpPr>
          <p:spPr>
            <a:xfrm flipV="1">
              <a:off x="9544304" y="3846434"/>
              <a:ext cx="0" cy="883805"/>
            </a:xfrm>
            <a:prstGeom prst="line">
              <a:avLst/>
            </a:prstGeom>
            <a:ln w="38100">
              <a:solidFill>
                <a:srgbClr val="E31A1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9490302" y="4697127"/>
              <a:ext cx="108004" cy="108004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E31A1C"/>
              </a:solidFill>
            </a:ln>
            <a:scene3d>
              <a:camera prst="orthographicFront">
                <a:rot lat="6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9484375" y="3761725"/>
              <a:ext cx="108004" cy="108004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E31A1C"/>
              </a:solidFill>
            </a:ln>
            <a:scene3d>
              <a:camera prst="orthographicFront">
                <a:rot lat="6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Oval 51"/>
          <p:cNvSpPr/>
          <p:nvPr/>
        </p:nvSpPr>
        <p:spPr>
          <a:xfrm>
            <a:off x="8422262" y="3761023"/>
            <a:ext cx="108004" cy="108004"/>
          </a:xfrm>
          <a:prstGeom prst="ellipse">
            <a:avLst/>
          </a:prstGeom>
          <a:solidFill>
            <a:schemeClr val="tx2"/>
          </a:solidFill>
          <a:ln>
            <a:solidFill>
              <a:srgbClr val="E31A1C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8439643" y="3238970"/>
            <a:ext cx="108004" cy="108004"/>
          </a:xfrm>
          <a:prstGeom prst="ellipse">
            <a:avLst/>
          </a:prstGeom>
          <a:solidFill>
            <a:schemeClr val="tx2"/>
          </a:solidFill>
          <a:ln>
            <a:solidFill>
              <a:srgbClr val="E31A1C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7999928" y="3885521"/>
                <a:ext cx="14845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9928" y="3885521"/>
                <a:ext cx="1484509" cy="369332"/>
              </a:xfrm>
              <a:prstGeom prst="rect">
                <a:avLst/>
              </a:prstGeom>
              <a:blipFill>
                <a:blip r:embed="rId10"/>
                <a:stretch>
                  <a:fillRect l="-1639" r="-4098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F42A7DD-DB2C-460D-995C-EA856DBFA787}"/>
                  </a:ext>
                </a:extLst>
              </p:cNvPr>
              <p:cNvSpPr txBox="1"/>
              <p:nvPr/>
            </p:nvSpPr>
            <p:spPr>
              <a:xfrm>
                <a:off x="6243141" y="3938781"/>
                <a:ext cx="15899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F42A7DD-DB2C-460D-995C-EA856DBFA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141" y="3938781"/>
                <a:ext cx="1589987" cy="369332"/>
              </a:xfrm>
              <a:prstGeom prst="rect">
                <a:avLst/>
              </a:prstGeom>
              <a:blipFill>
                <a:blip r:embed="rId11"/>
                <a:stretch>
                  <a:fillRect l="-1533" r="-3831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A76C449-2B7C-4AE0-A910-D5A98F020B9A}"/>
              </a:ext>
            </a:extLst>
          </p:cNvPr>
          <p:cNvCxnSpPr>
            <a:cxnSpLocks/>
          </p:cNvCxnSpPr>
          <p:nvPr/>
        </p:nvCxnSpPr>
        <p:spPr>
          <a:xfrm flipV="1">
            <a:off x="6213930" y="3815025"/>
            <a:ext cx="1731996" cy="3011"/>
          </a:xfrm>
          <a:prstGeom prst="line">
            <a:avLst/>
          </a:prstGeom>
          <a:ln w="38100">
            <a:solidFill>
              <a:srgbClr val="E31A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1118434-DE73-4BC1-9AB8-3BA7537A1FFA}"/>
              </a:ext>
            </a:extLst>
          </p:cNvPr>
          <p:cNvCxnSpPr>
            <a:cxnSpLocks/>
          </p:cNvCxnSpPr>
          <p:nvPr/>
        </p:nvCxnSpPr>
        <p:spPr>
          <a:xfrm>
            <a:off x="6243141" y="4737216"/>
            <a:ext cx="1796396" cy="13913"/>
          </a:xfrm>
          <a:prstGeom prst="line">
            <a:avLst/>
          </a:prstGeom>
          <a:ln w="38100">
            <a:solidFill>
              <a:srgbClr val="E31A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5B83A94-C294-4644-BBD7-4EFF797E8733}"/>
              </a:ext>
            </a:extLst>
          </p:cNvPr>
          <p:cNvCxnSpPr>
            <a:cxnSpLocks/>
          </p:cNvCxnSpPr>
          <p:nvPr/>
        </p:nvCxnSpPr>
        <p:spPr>
          <a:xfrm>
            <a:off x="8547647" y="4751129"/>
            <a:ext cx="936728" cy="0"/>
          </a:xfrm>
          <a:prstGeom prst="line">
            <a:avLst/>
          </a:prstGeom>
          <a:ln w="38100">
            <a:solidFill>
              <a:srgbClr val="E31A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61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2.92286E-6 2.43009E-6 L -0.12846 2.43009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3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6722E-6 2.84474E-6 L 0.12575 2.8447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2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1649E-6 2.84474E-6 L -0.07237 2.84474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5" grpId="1"/>
      <p:bldP spid="55" grpId="2"/>
      <p:bldP spid="42" grpId="0"/>
      <p:bldP spid="4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B8AF00-845C-4247-AB14-D9140F4CF2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1" t="189" r="-3518" b="52556"/>
          <a:stretch/>
        </p:blipFill>
        <p:spPr>
          <a:xfrm>
            <a:off x="11040485" y="2941416"/>
            <a:ext cx="3558277" cy="3046386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C493CB-284B-4561-9B9B-155CEE0E65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53" b="52745"/>
          <a:stretch/>
        </p:blipFill>
        <p:spPr>
          <a:xfrm>
            <a:off x="266147" y="2908752"/>
            <a:ext cx="3558277" cy="3046386"/>
          </a:xfrm>
          <a:prstGeom prst="rect">
            <a:avLst/>
          </a:prstGeom>
          <a:effectLst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7B5112B-5C3B-4B27-A513-4EDB9543D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Spirality</a:t>
            </a:r>
          </a:p>
        </p:txBody>
      </p:sp>
      <p:pic>
        <p:nvPicPr>
          <p:cNvPr id="2" name="example_connected_socg">
            <a:hlinkClick r:id="" action="ppaction://media"/>
            <a:extLst>
              <a:ext uri="{FF2B5EF4-FFF2-40B4-BE49-F238E27FC236}">
                <a16:creationId xmlns:a16="http://schemas.microsoft.com/office/drawing/2014/main" id="{90C26BF4-850B-4A7D-B443-50CCBCE08B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41085" y="1705769"/>
            <a:ext cx="565785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2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5091D88C-99C6-4FE3-8C21-85D78B891327}"/>
                  </a:ext>
                </a:extLst>
              </p:cNvPr>
              <p:cNvSpPr/>
              <p:nvPr/>
            </p:nvSpPr>
            <p:spPr>
              <a:xfrm>
                <a:off x="7532018" y="3244783"/>
                <a:ext cx="5040560" cy="2664296"/>
              </a:xfrm>
              <a:prstGeom prst="roundRect">
                <a:avLst/>
              </a:prstGeom>
              <a:solidFill>
                <a:schemeClr val="tx2">
                  <a:lumMod val="8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03200" dist="1270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600000" lon="0" rev="0"/>
                </a:camera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Morph using wires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[</a:t>
                </a:r>
                <a:r>
                  <a:rPr lang="en-US" sz="2000" dirty="0" err="1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SoCG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2018]</a:t>
                </a:r>
              </a:p>
              <a:p>
                <a:pPr algn="ctr"/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𝑂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(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linear morphs</a:t>
                </a:r>
              </a:p>
            </p:txBody>
          </p:sp>
        </mc:Choice>
        <mc:Fallback xmlns="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5091D88C-99C6-4FE3-8C21-85D78B8913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2018" y="3244783"/>
                <a:ext cx="5040560" cy="2664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203200" dist="1270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867FCA3-A39D-47BD-B4AB-33F1C394D4DF}"/>
                  </a:ext>
                </a:extLst>
              </p:cNvPr>
              <p:cNvSpPr/>
              <p:nvPr/>
            </p:nvSpPr>
            <p:spPr>
              <a:xfrm>
                <a:off x="1541891" y="4619395"/>
                <a:ext cx="5040560" cy="2664296"/>
              </a:xfrm>
              <a:prstGeom prst="roundRect">
                <a:avLst/>
              </a:prstGeom>
              <a:solidFill>
                <a:schemeClr val="tx2">
                  <a:lumMod val="8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03200" dist="1270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600000" lon="0" rev="0"/>
                </a:camera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Disconnected graph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 [</a:t>
                </a:r>
                <a:r>
                  <a:rPr lang="en-US" sz="2000" dirty="0" err="1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SoCG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2018]</a:t>
                </a:r>
              </a:p>
              <a:p>
                <a:pPr algn="ctr"/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Spirality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 =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𝑂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(</m:t>
                    </m:r>
                    <m:r>
                      <a:rPr lang="en-US" sz="2000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𝑛</m:t>
                    </m:r>
                    <m:rad>
                      <m:radPr>
                        <m:degHide m:val="on"/>
                        <m:ctrlPr>
                          <a:rPr lang="en-US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Fira Sans" panose="020B05030500000200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Fira Sans" panose="020B0503050000020004" pitchFamily="34" charset="0"/>
                          </a:rPr>
                          <m:t>𝑛</m:t>
                        </m:r>
                      </m:e>
                    </m:rad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867FCA3-A39D-47BD-B4AB-33F1C394D4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891" y="4619395"/>
                <a:ext cx="5040560" cy="266429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203200" dist="1270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24D2184-E494-4C5C-AA71-8BAC554231F2}"/>
              </a:ext>
            </a:extLst>
          </p:cNvPr>
          <p:cNvSpPr/>
          <p:nvPr/>
        </p:nvSpPr>
        <p:spPr>
          <a:xfrm>
            <a:off x="1734992" y="4862027"/>
            <a:ext cx="5040560" cy="2664296"/>
          </a:xfrm>
          <a:prstGeom prst="roundRect">
            <a:avLst/>
          </a:prstGeom>
          <a:solidFill>
            <a:schemeClr val="tx2">
              <a:lumMod val="95000"/>
            </a:schemeClr>
          </a:solidFill>
          <a:ln>
            <a:solidFill>
              <a:schemeClr val="tx1"/>
            </a:solidFill>
          </a:ln>
          <a:effectLst>
            <a:outerShdw blurRad="2032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600000" lon="0" rev="0"/>
            </a:camera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06D2CCF-3588-4DA3-B1BD-4318AB38597C}"/>
                  </a:ext>
                </a:extLst>
              </p:cNvPr>
              <p:cNvSpPr txBox="1"/>
              <p:nvPr/>
            </p:nvSpPr>
            <p:spPr>
              <a:xfrm>
                <a:off x="2347060" y="5705955"/>
                <a:ext cx="381642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Disconnected graph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[GD 2019]</a:t>
                </a:r>
              </a:p>
              <a:p>
                <a:pPr algn="ctr"/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Spirality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 =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𝑂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(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𝑛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06D2CCF-3588-4DA3-B1BD-4318AB385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060" y="5705955"/>
                <a:ext cx="3816424" cy="1323439"/>
              </a:xfrm>
              <a:prstGeom prst="rect">
                <a:avLst/>
              </a:prstGeom>
              <a:blipFill>
                <a:blip r:embed="rId4"/>
                <a:stretch>
                  <a:fillRect t="-2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33FA6668-7E50-4B47-81FD-BF00FB642700}"/>
                  </a:ext>
                </a:extLst>
              </p:cNvPr>
              <p:cNvSpPr/>
              <p:nvPr/>
            </p:nvSpPr>
            <p:spPr>
              <a:xfrm>
                <a:off x="1577509" y="1712467"/>
                <a:ext cx="5040560" cy="2664296"/>
              </a:xfrm>
              <a:prstGeom prst="roundRect">
                <a:avLst/>
              </a:prstGeom>
              <a:solidFill>
                <a:schemeClr val="tx2">
                  <a:lumMod val="8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03200" dist="1270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600000" lon="0" rev="0"/>
                </a:camera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Connected graph 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[</a:t>
                </a:r>
                <a:r>
                  <a:rPr lang="en-US" sz="2000" dirty="0" err="1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SoCG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2018]</a:t>
                </a:r>
                <a:endParaRPr lang="en-US" sz="2000" b="1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pPr algn="ctr"/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Spirality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 =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𝑂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(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𝑛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33FA6668-7E50-4B47-81FD-BF00FB6427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509" y="1712467"/>
                <a:ext cx="5040560" cy="266429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203200" dist="1270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A6269AB-3AB9-4022-86AC-8DCF24508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Spirality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BA5F99E-E6AB-4799-A63F-EA865C429777}"/>
              </a:ext>
            </a:extLst>
          </p:cNvPr>
          <p:cNvCxnSpPr>
            <a:cxnSpLocks/>
          </p:cNvCxnSpPr>
          <p:nvPr/>
        </p:nvCxnSpPr>
        <p:spPr>
          <a:xfrm>
            <a:off x="6867551" y="3467522"/>
            <a:ext cx="506984" cy="422907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D9D3C0A-1864-4550-A7A5-CD1D48918822}"/>
              </a:ext>
            </a:extLst>
          </p:cNvPr>
          <p:cNvCxnSpPr>
            <a:cxnSpLocks/>
          </p:cNvCxnSpPr>
          <p:nvPr/>
        </p:nvCxnSpPr>
        <p:spPr>
          <a:xfrm flipV="1">
            <a:off x="6933035" y="5206024"/>
            <a:ext cx="441500" cy="421738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86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D7B2863B-48A0-43DC-ACC0-DCCDC072459F}"/>
              </a:ext>
            </a:extLst>
          </p:cNvPr>
          <p:cNvSpPr txBox="1">
            <a:spLocks/>
          </p:cNvSpPr>
          <p:nvPr/>
        </p:nvSpPr>
        <p:spPr bwMode="auto">
          <a:xfrm>
            <a:off x="835274" y="731218"/>
            <a:ext cx="12790287" cy="370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3600" b="1">
                <a:solidFill>
                  <a:schemeClr val="accent5">
                    <a:lumMod val="2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1pPr>
            <a:lvl2pPr marL="764337" indent="-37876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 b="1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2pPr>
            <a:lvl3pPr marL="1163516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800" b="1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3pPr>
            <a:lvl4pPr marL="1528673" indent="-3628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800" b="1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4pPr>
            <a:lvl5pPr marL="1927852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800" b="1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5pPr>
            <a:lvl6pPr marL="2581054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6pPr>
            <a:lvl7pPr marL="3234255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7pPr>
            <a:lvl8pPr marL="3887457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8pPr>
            <a:lvl9pPr marL="4540659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6000" kern="0" dirty="0">
                <a:solidFill>
                  <a:schemeClr val="bg1"/>
                </a:solidFill>
                <a:latin typeface="Old computer St" panose="02000500000000000000" pitchFamily="2" charset="0"/>
              </a:rPr>
              <a:t>DISCONNECTED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24D2184-E494-4C5C-AA71-8BAC554231F2}"/>
              </a:ext>
            </a:extLst>
          </p:cNvPr>
          <p:cNvSpPr/>
          <p:nvPr/>
        </p:nvSpPr>
        <p:spPr>
          <a:xfrm>
            <a:off x="1828844" y="2035434"/>
            <a:ext cx="10743734" cy="5643325"/>
          </a:xfrm>
          <a:prstGeom prst="roundRect">
            <a:avLst/>
          </a:prstGeom>
          <a:solidFill>
            <a:schemeClr val="tx2">
              <a:lumMod val="95000"/>
            </a:schemeClr>
          </a:solidFill>
          <a:ln>
            <a:solidFill>
              <a:schemeClr val="tx1"/>
            </a:solidFill>
          </a:ln>
          <a:effectLst>
            <a:outerShdw blurRad="2032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600000" lon="0" rev="0"/>
            </a:camera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06D2CCF-3588-4DA3-B1BD-4318AB38597C}"/>
                  </a:ext>
                </a:extLst>
              </p:cNvPr>
              <p:cNvSpPr txBox="1"/>
              <p:nvPr/>
            </p:nvSpPr>
            <p:spPr>
              <a:xfrm>
                <a:off x="3751598" y="2302551"/>
                <a:ext cx="7128792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Disconnected graph</a:t>
                </a:r>
                <a:r>
                  <a:rPr lang="en-US" sz="32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[GD 2019]</a:t>
                </a:r>
              </a:p>
              <a:p>
                <a:pPr algn="ctr"/>
                <a:endParaRPr lang="en-US" sz="32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Spirality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𝑠</m:t>
                    </m:r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 = </m:t>
                    </m:r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𝑂</m:t>
                    </m:r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(</m:t>
                    </m:r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𝑛</m:t>
                    </m:r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)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endParaRPr lang="en-US" sz="3200" dirty="0"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06D2CCF-3588-4DA3-B1BD-4318AB385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598" y="2302551"/>
                <a:ext cx="7128792" cy="2062103"/>
              </a:xfrm>
              <a:prstGeom prst="rect">
                <a:avLst/>
              </a:prstGeom>
              <a:blipFill>
                <a:blip r:embed="rId2"/>
                <a:stretch>
                  <a:fillRect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A6269AB-3AB9-4022-86AC-8DCF245089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3560425" cy="1074738"/>
          </a:xfrm>
        </p:spPr>
        <p:txBody>
          <a:bodyPr/>
          <a:lstStyle/>
          <a:p>
            <a:r>
              <a:rPr lang="en-US" dirty="0"/>
              <a:t>Spirality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3D8124B-8300-43E0-9F19-BAE91ED09351}"/>
              </a:ext>
            </a:extLst>
          </p:cNvPr>
          <p:cNvSpPr/>
          <p:nvPr/>
        </p:nvSpPr>
        <p:spPr>
          <a:xfrm>
            <a:off x="2347442" y="4331618"/>
            <a:ext cx="1404156" cy="822146"/>
          </a:xfrm>
          <a:prstGeom prst="roundRect">
            <a:avLst/>
          </a:prstGeom>
          <a:solidFill>
            <a:schemeClr val="tx2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Fira Sans" panose="020B0503050000020004" pitchFamily="34" charset="0"/>
                <a:ea typeface="Fira Sans" panose="020B0503050000020004" pitchFamily="34" charset="0"/>
              </a:rPr>
              <a:t>Input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5FE1BCB-3803-4EBC-B351-499B9370D9FD}"/>
              </a:ext>
            </a:extLst>
          </p:cNvPr>
          <p:cNvSpPr/>
          <p:nvPr/>
        </p:nvSpPr>
        <p:spPr>
          <a:xfrm>
            <a:off x="5031791" y="4413548"/>
            <a:ext cx="1842778" cy="1142205"/>
          </a:xfrm>
          <a:prstGeom prst="roundRect">
            <a:avLst/>
          </a:prstGeom>
          <a:solidFill>
            <a:schemeClr val="tx2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Fira Sans" panose="020B0503050000020004" pitchFamily="34" charset="0"/>
                <a:ea typeface="Fira Sans" panose="020B0503050000020004" pitchFamily="34" charset="0"/>
              </a:rPr>
              <a:t>Insert shortest </a:t>
            </a:r>
            <a:r>
              <a:rPr lang="en-US" sz="1600" dirty="0" err="1">
                <a:latin typeface="Fira Sans" panose="020B0503050000020004" pitchFamily="34" charset="0"/>
                <a:ea typeface="Fira Sans" panose="020B0503050000020004" pitchFamily="34" charset="0"/>
              </a:rPr>
              <a:t>lr</a:t>
            </a:r>
            <a:r>
              <a:rPr lang="en-US" sz="1600" dirty="0">
                <a:latin typeface="Fira Sans" panose="020B0503050000020004" pitchFamily="34" charset="0"/>
                <a:ea typeface="Fira Sans" panose="020B0503050000020004" pitchFamily="34" charset="0"/>
              </a:rPr>
              <a:t>-wire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B6D1CD3-C8C9-447E-AC86-ABF8EAB29B99}"/>
              </a:ext>
            </a:extLst>
          </p:cNvPr>
          <p:cNvSpPr/>
          <p:nvPr/>
        </p:nvSpPr>
        <p:spPr>
          <a:xfrm>
            <a:off x="7460707" y="5089055"/>
            <a:ext cx="1950790" cy="1142205"/>
          </a:xfrm>
          <a:prstGeom prst="roundRect">
            <a:avLst/>
          </a:prstGeom>
          <a:solidFill>
            <a:schemeClr val="tx2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Fira Sans" panose="020B0503050000020004" pitchFamily="34" charset="0"/>
                <a:ea typeface="Fira Sans" panose="020B0503050000020004" pitchFamily="34" charset="0"/>
              </a:rPr>
              <a:t>Insert shortest tb-wire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4B0D376-543D-4AEA-B8BF-AC20A77468AE}"/>
              </a:ext>
            </a:extLst>
          </p:cNvPr>
          <p:cNvSpPr/>
          <p:nvPr/>
        </p:nvSpPr>
        <p:spPr>
          <a:xfrm>
            <a:off x="10178312" y="6291700"/>
            <a:ext cx="1746194" cy="1022412"/>
          </a:xfrm>
          <a:prstGeom prst="roundRect">
            <a:avLst/>
          </a:prstGeom>
          <a:solidFill>
            <a:schemeClr val="tx2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Fira Sans" panose="020B0503050000020004" pitchFamily="34" charset="0"/>
                <a:ea typeface="Fira Sans" panose="020B0503050000020004" pitchFamily="34" charset="0"/>
              </a:rPr>
              <a:t>Spirality O(n)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FF0FFAD-C95B-4820-80C9-F47844DBB500}"/>
              </a:ext>
            </a:extLst>
          </p:cNvPr>
          <p:cNvSpPr/>
          <p:nvPr/>
        </p:nvSpPr>
        <p:spPr>
          <a:xfrm>
            <a:off x="3848100" y="4433796"/>
            <a:ext cx="1047750" cy="214404"/>
          </a:xfrm>
          <a:custGeom>
            <a:avLst/>
            <a:gdLst>
              <a:gd name="connsiteX0" fmla="*/ 0 w 1047750"/>
              <a:gd name="connsiteY0" fmla="*/ 214404 h 214404"/>
              <a:gd name="connsiteX1" fmla="*/ 590550 w 1047750"/>
              <a:gd name="connsiteY1" fmla="*/ 4854 h 214404"/>
              <a:gd name="connsiteX2" fmla="*/ 1047750 w 1047750"/>
              <a:gd name="connsiteY2" fmla="*/ 62004 h 214404"/>
              <a:gd name="connsiteX3" fmla="*/ 1047750 w 1047750"/>
              <a:gd name="connsiteY3" fmla="*/ 62004 h 2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0" h="214404">
                <a:moveTo>
                  <a:pt x="0" y="214404"/>
                </a:moveTo>
                <a:cubicBezTo>
                  <a:pt x="207962" y="122329"/>
                  <a:pt x="415925" y="30254"/>
                  <a:pt x="590550" y="4854"/>
                </a:cubicBezTo>
                <a:cubicBezTo>
                  <a:pt x="765175" y="-20546"/>
                  <a:pt x="1047750" y="62004"/>
                  <a:pt x="1047750" y="62004"/>
                </a:cubicBezTo>
                <a:lnTo>
                  <a:pt x="1047750" y="62004"/>
                </a:ln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C55E0A6-CC13-4C6D-B129-5F0BAA8DEA04}"/>
              </a:ext>
            </a:extLst>
          </p:cNvPr>
          <p:cNvSpPr/>
          <p:nvPr/>
        </p:nvSpPr>
        <p:spPr>
          <a:xfrm>
            <a:off x="6823990" y="4043586"/>
            <a:ext cx="652786" cy="540631"/>
          </a:xfrm>
          <a:custGeom>
            <a:avLst/>
            <a:gdLst>
              <a:gd name="connsiteX0" fmla="*/ 172555 w 652786"/>
              <a:gd name="connsiteY0" fmla="*/ 510786 h 540631"/>
              <a:gd name="connsiteX1" fmla="*/ 572605 w 652786"/>
              <a:gd name="connsiteY1" fmla="*/ 491736 h 540631"/>
              <a:gd name="connsiteX2" fmla="*/ 610705 w 652786"/>
              <a:gd name="connsiteY2" fmla="*/ 53586 h 540631"/>
              <a:gd name="connsiteX3" fmla="*/ 96355 w 652786"/>
              <a:gd name="connsiteY3" fmla="*/ 34536 h 540631"/>
              <a:gd name="connsiteX4" fmla="*/ 1105 w 652786"/>
              <a:gd name="connsiteY4" fmla="*/ 301236 h 54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786" h="540631">
                <a:moveTo>
                  <a:pt x="172555" y="510786"/>
                </a:moveTo>
                <a:cubicBezTo>
                  <a:pt x="336067" y="539361"/>
                  <a:pt x="499580" y="567936"/>
                  <a:pt x="572605" y="491736"/>
                </a:cubicBezTo>
                <a:cubicBezTo>
                  <a:pt x="645630" y="415536"/>
                  <a:pt x="690080" y="129786"/>
                  <a:pt x="610705" y="53586"/>
                </a:cubicBezTo>
                <a:cubicBezTo>
                  <a:pt x="531330" y="-22614"/>
                  <a:pt x="197955" y="-6739"/>
                  <a:pt x="96355" y="34536"/>
                </a:cubicBezTo>
                <a:cubicBezTo>
                  <a:pt x="-5245" y="75811"/>
                  <a:pt x="-2070" y="188523"/>
                  <a:pt x="1105" y="301236"/>
                </a:cubicBez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8E6F4B-BB58-4A4B-B0E4-A5EF0CAFCEF6}"/>
              </a:ext>
            </a:extLst>
          </p:cNvPr>
          <p:cNvSpPr/>
          <p:nvPr/>
        </p:nvSpPr>
        <p:spPr>
          <a:xfrm>
            <a:off x="9332078" y="4712260"/>
            <a:ext cx="652786" cy="540631"/>
          </a:xfrm>
          <a:custGeom>
            <a:avLst/>
            <a:gdLst>
              <a:gd name="connsiteX0" fmla="*/ 172555 w 652786"/>
              <a:gd name="connsiteY0" fmla="*/ 510786 h 540631"/>
              <a:gd name="connsiteX1" fmla="*/ 572605 w 652786"/>
              <a:gd name="connsiteY1" fmla="*/ 491736 h 540631"/>
              <a:gd name="connsiteX2" fmla="*/ 610705 w 652786"/>
              <a:gd name="connsiteY2" fmla="*/ 53586 h 540631"/>
              <a:gd name="connsiteX3" fmla="*/ 96355 w 652786"/>
              <a:gd name="connsiteY3" fmla="*/ 34536 h 540631"/>
              <a:gd name="connsiteX4" fmla="*/ 1105 w 652786"/>
              <a:gd name="connsiteY4" fmla="*/ 301236 h 54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786" h="540631">
                <a:moveTo>
                  <a:pt x="172555" y="510786"/>
                </a:moveTo>
                <a:cubicBezTo>
                  <a:pt x="336067" y="539361"/>
                  <a:pt x="499580" y="567936"/>
                  <a:pt x="572605" y="491736"/>
                </a:cubicBezTo>
                <a:cubicBezTo>
                  <a:pt x="645630" y="415536"/>
                  <a:pt x="690080" y="129786"/>
                  <a:pt x="610705" y="53586"/>
                </a:cubicBezTo>
                <a:cubicBezTo>
                  <a:pt x="531330" y="-22614"/>
                  <a:pt x="197955" y="-6739"/>
                  <a:pt x="96355" y="34536"/>
                </a:cubicBezTo>
                <a:cubicBezTo>
                  <a:pt x="-5245" y="75811"/>
                  <a:pt x="-2070" y="188523"/>
                  <a:pt x="1105" y="301236"/>
                </a:cubicBez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72320B5-AE45-4FAD-94AD-234E70D646A1}"/>
              </a:ext>
            </a:extLst>
          </p:cNvPr>
          <p:cNvSpPr/>
          <p:nvPr/>
        </p:nvSpPr>
        <p:spPr>
          <a:xfrm>
            <a:off x="6629400" y="5619750"/>
            <a:ext cx="723900" cy="342900"/>
          </a:xfrm>
          <a:custGeom>
            <a:avLst/>
            <a:gdLst>
              <a:gd name="connsiteX0" fmla="*/ 0 w 723900"/>
              <a:gd name="connsiteY0" fmla="*/ 0 h 342900"/>
              <a:gd name="connsiteX1" fmla="*/ 323850 w 723900"/>
              <a:gd name="connsiteY1" fmla="*/ 285750 h 342900"/>
              <a:gd name="connsiteX2" fmla="*/ 723900 w 723900"/>
              <a:gd name="connsiteY2" fmla="*/ 3429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900" h="342900">
                <a:moveTo>
                  <a:pt x="0" y="0"/>
                </a:moveTo>
                <a:cubicBezTo>
                  <a:pt x="101600" y="114300"/>
                  <a:pt x="203200" y="228600"/>
                  <a:pt x="323850" y="285750"/>
                </a:cubicBezTo>
                <a:cubicBezTo>
                  <a:pt x="444500" y="342900"/>
                  <a:pt x="584200" y="342900"/>
                  <a:pt x="723900" y="342900"/>
                </a:cubicBez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6D2E8DE-6CBE-4CBB-8D6A-AC49F2AE7D22}"/>
              </a:ext>
            </a:extLst>
          </p:cNvPr>
          <p:cNvSpPr/>
          <p:nvPr/>
        </p:nvSpPr>
        <p:spPr>
          <a:xfrm>
            <a:off x="9525000" y="5773589"/>
            <a:ext cx="1028700" cy="417661"/>
          </a:xfrm>
          <a:custGeom>
            <a:avLst/>
            <a:gdLst>
              <a:gd name="connsiteX0" fmla="*/ 0 w 1028700"/>
              <a:gd name="connsiteY0" fmla="*/ 36661 h 417661"/>
              <a:gd name="connsiteX1" fmla="*/ 666750 w 1028700"/>
              <a:gd name="connsiteY1" fmla="*/ 36661 h 417661"/>
              <a:gd name="connsiteX2" fmla="*/ 1028700 w 1028700"/>
              <a:gd name="connsiteY2" fmla="*/ 417661 h 41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700" h="417661">
                <a:moveTo>
                  <a:pt x="0" y="36661"/>
                </a:moveTo>
                <a:cubicBezTo>
                  <a:pt x="247650" y="4911"/>
                  <a:pt x="495300" y="-26839"/>
                  <a:pt x="666750" y="36661"/>
                </a:cubicBezTo>
                <a:cubicBezTo>
                  <a:pt x="838200" y="100161"/>
                  <a:pt x="933450" y="258911"/>
                  <a:pt x="1028700" y="417661"/>
                </a:cubicBez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30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5" grpId="0" animBg="1"/>
      <p:bldP spid="26" grpId="0" animBg="1"/>
      <p:bldP spid="8" grpId="0" animBg="1"/>
      <p:bldP spid="29" grpId="0" animBg="1"/>
      <p:bldP spid="10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8026B0-2A02-45C2-AB28-F6BAC357B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C9ED01-806C-4B9D-9055-97DEF8B88C1A}"/>
              </a:ext>
            </a:extLst>
          </p:cNvPr>
          <p:cNvCxnSpPr/>
          <p:nvPr/>
        </p:nvCxnSpPr>
        <p:spPr>
          <a:xfrm>
            <a:off x="6583442" y="4599027"/>
            <a:ext cx="667726" cy="0"/>
          </a:xfrm>
          <a:prstGeom prst="straightConnector1">
            <a:avLst/>
          </a:prstGeom>
          <a:ln w="889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2CD811B-E366-44EB-A12B-B7E0D1A18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2" t="13478" r="-5226"/>
          <a:stretch/>
        </p:blipFill>
        <p:spPr>
          <a:xfrm>
            <a:off x="8180090" y="3186459"/>
            <a:ext cx="3767948" cy="2844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3A9AE7-995C-4B6A-BA90-72E7E8F9F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36" y="2675132"/>
            <a:ext cx="5616623" cy="336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69863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6000" dirty="0">
                <a:latin typeface="Old computer St" panose="02000500000000000000" pitchFamily="2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654252231"/>
      </p:ext>
    </p:extLst>
  </p:cSld>
  <p:clrMapOvr>
    <a:masterClrMapping/>
  </p:clrMapOvr>
  <p:transition spd="slow" advTm="1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C230BAA-CE57-4DC6-9218-0E74292A20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36" y="2675132"/>
            <a:ext cx="5616623" cy="33654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026B0-2A02-45C2-AB28-F6BAC357BF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r>
                  <a:rPr lang="en-US" b="0" dirty="0"/>
                  <a:t>Insert the wires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dirty="0" err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b="0" dirty="0"/>
                  <a:t> </a:t>
                </a:r>
                <a:r>
                  <a:rPr lang="en-US" b="0" dirty="0">
                    <a:solidFill>
                      <a:srgbClr val="0070C0"/>
                    </a:solidFill>
                  </a:rPr>
                  <a:t>one-by-one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r>
                  <a:rPr lang="en-US" b="0" dirty="0"/>
                  <a:t>Take the </a:t>
                </a:r>
                <a:r>
                  <a:rPr lang="en-US" b="0" dirty="0">
                    <a:solidFill>
                      <a:srgbClr val="0070C0"/>
                    </a:solidFill>
                  </a:rPr>
                  <a:t>shortest wire </a:t>
                </a:r>
                <a:r>
                  <a:rPr lang="en-US" b="0" dirty="0">
                    <a:solidFill>
                      <a:schemeClr val="bg1"/>
                    </a:solidFill>
                  </a:rPr>
                  <a:t>with respect to the previously inserted wires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026B0-2A02-45C2-AB28-F6BAC357BF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67" b="-15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C9ED01-806C-4B9D-9055-97DEF8B88C1A}"/>
              </a:ext>
            </a:extLst>
          </p:cNvPr>
          <p:cNvCxnSpPr/>
          <p:nvPr/>
        </p:nvCxnSpPr>
        <p:spPr>
          <a:xfrm>
            <a:off x="6583442" y="4599027"/>
            <a:ext cx="667726" cy="0"/>
          </a:xfrm>
          <a:prstGeom prst="straightConnector1">
            <a:avLst/>
          </a:prstGeom>
          <a:ln w="889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1F03F94-4F44-432B-9E27-A782A1683A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7" r="-7308"/>
          <a:stretch/>
        </p:blipFill>
        <p:spPr>
          <a:xfrm>
            <a:off x="8159958" y="2985611"/>
            <a:ext cx="4304608" cy="33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026B0-2A02-45C2-AB28-F6BAC357BF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r>
                  <a:rPr lang="en-US" b="0" dirty="0"/>
                  <a:t>Insert the wires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dirty="0" err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b="0" dirty="0"/>
                  <a:t> </a:t>
                </a:r>
                <a:r>
                  <a:rPr lang="en-US" b="0" dirty="0">
                    <a:solidFill>
                      <a:srgbClr val="0070C0"/>
                    </a:solidFill>
                  </a:rPr>
                  <a:t>one-by-one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r>
                  <a:rPr lang="en-US" b="0" dirty="0"/>
                  <a:t>Take the </a:t>
                </a:r>
                <a:r>
                  <a:rPr lang="en-US" b="0" dirty="0">
                    <a:solidFill>
                      <a:srgbClr val="0070C0"/>
                    </a:solidFill>
                  </a:rPr>
                  <a:t>shortest wire </a:t>
                </a:r>
                <a:r>
                  <a:rPr lang="en-US" b="0" dirty="0">
                    <a:solidFill>
                      <a:schemeClr val="bg1"/>
                    </a:solidFill>
                  </a:rPr>
                  <a:t>with respect to the previously inserted wires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026B0-2A02-45C2-AB28-F6BAC357BF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67" b="-15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C9ED01-806C-4B9D-9055-97DEF8B88C1A}"/>
              </a:ext>
            </a:extLst>
          </p:cNvPr>
          <p:cNvCxnSpPr/>
          <p:nvPr/>
        </p:nvCxnSpPr>
        <p:spPr>
          <a:xfrm>
            <a:off x="6583442" y="4599027"/>
            <a:ext cx="667726" cy="0"/>
          </a:xfrm>
          <a:prstGeom prst="straightConnector1">
            <a:avLst/>
          </a:prstGeom>
          <a:ln w="889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1F03F94-4F44-432B-9E27-A782A1683A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7" r="-7308"/>
          <a:stretch/>
        </p:blipFill>
        <p:spPr>
          <a:xfrm>
            <a:off x="8159958" y="2985611"/>
            <a:ext cx="4304608" cy="3362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230BAA-CE57-4DC6-9218-0E74292A2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36" y="2675132"/>
            <a:ext cx="5616623" cy="33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9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"/>
    </mc:Choice>
    <mc:Fallback xmlns="">
      <p:transition spd="slow" advClick="0" advTm="25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026B0-2A02-45C2-AB28-F6BAC357BF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r>
                  <a:rPr lang="en-US" b="0" dirty="0"/>
                  <a:t>Insert the wires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dirty="0" err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b="0" dirty="0"/>
                  <a:t> </a:t>
                </a:r>
                <a:r>
                  <a:rPr lang="en-US" b="0" dirty="0">
                    <a:solidFill>
                      <a:srgbClr val="0070C0"/>
                    </a:solidFill>
                  </a:rPr>
                  <a:t>one-by-one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r>
                  <a:rPr lang="en-US" b="0" dirty="0"/>
                  <a:t>Take the </a:t>
                </a:r>
                <a:r>
                  <a:rPr lang="en-US" b="0" dirty="0">
                    <a:solidFill>
                      <a:srgbClr val="0070C0"/>
                    </a:solidFill>
                  </a:rPr>
                  <a:t>shortest wire </a:t>
                </a:r>
                <a:r>
                  <a:rPr lang="en-US" b="0" dirty="0">
                    <a:solidFill>
                      <a:schemeClr val="bg1"/>
                    </a:solidFill>
                  </a:rPr>
                  <a:t>with respect to the previously inserted wires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026B0-2A02-45C2-AB28-F6BAC357BF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67" b="-15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C9ED01-806C-4B9D-9055-97DEF8B88C1A}"/>
              </a:ext>
            </a:extLst>
          </p:cNvPr>
          <p:cNvCxnSpPr/>
          <p:nvPr/>
        </p:nvCxnSpPr>
        <p:spPr>
          <a:xfrm>
            <a:off x="6583442" y="4599027"/>
            <a:ext cx="667726" cy="0"/>
          </a:xfrm>
          <a:prstGeom prst="straightConnector1">
            <a:avLst/>
          </a:prstGeom>
          <a:ln w="889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1F03F94-4F44-432B-9E27-A782A1683A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7" r="-7308"/>
          <a:stretch/>
        </p:blipFill>
        <p:spPr>
          <a:xfrm>
            <a:off x="8159958" y="2985611"/>
            <a:ext cx="4304608" cy="3362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230BAA-CE57-4DC6-9218-0E74292A2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36" y="2675132"/>
            <a:ext cx="5616622" cy="33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18933"/>
      </p:ext>
    </p:extLst>
  </p:cSld>
  <p:clrMapOvr>
    <a:masterClrMapping/>
  </p:clrMapOvr>
  <p:transition advClick="0" advTm="25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026B0-2A02-45C2-AB28-F6BAC357BF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r>
                  <a:rPr lang="en-US" b="0" dirty="0"/>
                  <a:t>Insert the wires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dirty="0" err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b="0" dirty="0"/>
                  <a:t> </a:t>
                </a:r>
                <a:r>
                  <a:rPr lang="en-US" b="0" dirty="0">
                    <a:solidFill>
                      <a:srgbClr val="0070C0"/>
                    </a:solidFill>
                  </a:rPr>
                  <a:t>one-by-one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r>
                  <a:rPr lang="en-US" b="0" dirty="0"/>
                  <a:t>Take the </a:t>
                </a:r>
                <a:r>
                  <a:rPr lang="en-US" b="0" dirty="0">
                    <a:solidFill>
                      <a:srgbClr val="0070C0"/>
                    </a:solidFill>
                  </a:rPr>
                  <a:t>shortest wire </a:t>
                </a:r>
                <a:r>
                  <a:rPr lang="en-US" b="0" dirty="0">
                    <a:solidFill>
                      <a:schemeClr val="bg1"/>
                    </a:solidFill>
                  </a:rPr>
                  <a:t>with respect to the previously inserted wires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026B0-2A02-45C2-AB28-F6BAC357BF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67" b="-15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C9ED01-806C-4B9D-9055-97DEF8B88C1A}"/>
              </a:ext>
            </a:extLst>
          </p:cNvPr>
          <p:cNvCxnSpPr/>
          <p:nvPr/>
        </p:nvCxnSpPr>
        <p:spPr>
          <a:xfrm>
            <a:off x="6583442" y="4599027"/>
            <a:ext cx="667726" cy="0"/>
          </a:xfrm>
          <a:prstGeom prst="straightConnector1">
            <a:avLst/>
          </a:prstGeom>
          <a:ln w="889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1F03F94-4F44-432B-9E27-A782A1683A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7" r="-7308"/>
          <a:stretch/>
        </p:blipFill>
        <p:spPr>
          <a:xfrm>
            <a:off x="8159958" y="2985611"/>
            <a:ext cx="4304608" cy="3362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230BAA-CE57-4DC6-9218-0E74292A2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36" y="2675132"/>
            <a:ext cx="5616622" cy="3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0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"/>
    </mc:Choice>
    <mc:Fallback xmlns="">
      <p:transition spd="slow" advClick="0" advTm="25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026B0-2A02-45C2-AB28-F6BAC357BF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r>
                  <a:rPr lang="en-US" b="0" dirty="0"/>
                  <a:t>Insert the wires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dirty="0" err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b="0" dirty="0"/>
                  <a:t> </a:t>
                </a:r>
                <a:r>
                  <a:rPr lang="en-US" b="0" dirty="0">
                    <a:solidFill>
                      <a:srgbClr val="0070C0"/>
                    </a:solidFill>
                  </a:rPr>
                  <a:t>one-by-one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r>
                  <a:rPr lang="en-US" b="0" dirty="0"/>
                  <a:t>Take the </a:t>
                </a:r>
                <a:r>
                  <a:rPr lang="en-US" b="0" dirty="0">
                    <a:solidFill>
                      <a:srgbClr val="0070C0"/>
                    </a:solidFill>
                  </a:rPr>
                  <a:t>shortest wire </a:t>
                </a:r>
                <a:r>
                  <a:rPr lang="en-US" b="0" dirty="0">
                    <a:solidFill>
                      <a:schemeClr val="bg1"/>
                    </a:solidFill>
                  </a:rPr>
                  <a:t>with respect to the previously inserted wires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026B0-2A02-45C2-AB28-F6BAC357BF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67" b="-15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C9ED01-806C-4B9D-9055-97DEF8B88C1A}"/>
              </a:ext>
            </a:extLst>
          </p:cNvPr>
          <p:cNvCxnSpPr/>
          <p:nvPr/>
        </p:nvCxnSpPr>
        <p:spPr>
          <a:xfrm>
            <a:off x="6583442" y="4599027"/>
            <a:ext cx="667726" cy="0"/>
          </a:xfrm>
          <a:prstGeom prst="straightConnector1">
            <a:avLst/>
          </a:prstGeom>
          <a:ln w="889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1F03F94-4F44-432B-9E27-A782A1683A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7" r="-7308"/>
          <a:stretch/>
        </p:blipFill>
        <p:spPr>
          <a:xfrm>
            <a:off x="8159958" y="2985611"/>
            <a:ext cx="4304608" cy="3362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230BAA-CE57-4DC6-9218-0E74292A2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37" y="2675132"/>
            <a:ext cx="5616620" cy="3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3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"/>
    </mc:Choice>
    <mc:Fallback xmlns="">
      <p:transition spd="slow" advClick="0" advTm="25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026B0-2A02-45C2-AB28-F6BAC357BF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r>
                  <a:rPr lang="en-US" b="0" dirty="0"/>
                  <a:t>Insert the wires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dirty="0" err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b="0" dirty="0"/>
                  <a:t> </a:t>
                </a:r>
                <a:r>
                  <a:rPr lang="en-US" b="0" dirty="0">
                    <a:solidFill>
                      <a:srgbClr val="0070C0"/>
                    </a:solidFill>
                  </a:rPr>
                  <a:t>one-by-one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r>
                  <a:rPr lang="en-US" b="0" dirty="0"/>
                  <a:t>Take the </a:t>
                </a:r>
                <a:r>
                  <a:rPr lang="en-US" b="0" dirty="0">
                    <a:solidFill>
                      <a:srgbClr val="0070C0"/>
                    </a:solidFill>
                  </a:rPr>
                  <a:t>shortest wire </a:t>
                </a:r>
                <a:r>
                  <a:rPr lang="en-US" b="0" dirty="0">
                    <a:solidFill>
                      <a:schemeClr val="bg1"/>
                    </a:solidFill>
                  </a:rPr>
                  <a:t>with respect to the previously inserted wires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026B0-2A02-45C2-AB28-F6BAC357BF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67" b="-15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C9ED01-806C-4B9D-9055-97DEF8B88C1A}"/>
              </a:ext>
            </a:extLst>
          </p:cNvPr>
          <p:cNvCxnSpPr/>
          <p:nvPr/>
        </p:nvCxnSpPr>
        <p:spPr>
          <a:xfrm>
            <a:off x="6583442" y="4599027"/>
            <a:ext cx="667726" cy="0"/>
          </a:xfrm>
          <a:prstGeom prst="straightConnector1">
            <a:avLst/>
          </a:prstGeom>
          <a:ln w="889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1F03F94-4F44-432B-9E27-A782A1683A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7" r="-7308"/>
          <a:stretch/>
        </p:blipFill>
        <p:spPr>
          <a:xfrm>
            <a:off x="8159958" y="2985611"/>
            <a:ext cx="4304608" cy="3362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230BAA-CE57-4DC6-9218-0E74292A2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37" y="2675132"/>
            <a:ext cx="5616620" cy="336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4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"/>
    </mc:Choice>
    <mc:Fallback xmlns="">
      <p:transition spd="slow" advClick="0" advTm="25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026B0-2A02-45C2-AB28-F6BAC357BF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r>
                  <a:rPr lang="en-US" b="0" dirty="0"/>
                  <a:t>Insert the wires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dirty="0" err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b="0" dirty="0"/>
                  <a:t> </a:t>
                </a:r>
                <a:r>
                  <a:rPr lang="en-US" b="0" dirty="0">
                    <a:solidFill>
                      <a:srgbClr val="0070C0"/>
                    </a:solidFill>
                  </a:rPr>
                  <a:t>one-by-one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rgbClr val="0070C0"/>
                  </a:solidFill>
                </a:endParaRPr>
              </a:p>
              <a:p>
                <a:r>
                  <a:rPr lang="en-US" b="0" dirty="0"/>
                  <a:t>Take the </a:t>
                </a:r>
                <a:r>
                  <a:rPr lang="en-US" b="0" dirty="0">
                    <a:solidFill>
                      <a:srgbClr val="0070C0"/>
                    </a:solidFill>
                  </a:rPr>
                  <a:t>shortest wire </a:t>
                </a:r>
                <a:r>
                  <a:rPr lang="en-US" b="0" dirty="0">
                    <a:solidFill>
                      <a:schemeClr val="bg1"/>
                    </a:solidFill>
                  </a:rPr>
                  <a:t>with respect to the previously inserted wires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026B0-2A02-45C2-AB28-F6BAC357BF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67" b="-15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C9ED01-806C-4B9D-9055-97DEF8B88C1A}"/>
              </a:ext>
            </a:extLst>
          </p:cNvPr>
          <p:cNvCxnSpPr/>
          <p:nvPr/>
        </p:nvCxnSpPr>
        <p:spPr>
          <a:xfrm>
            <a:off x="6583442" y="4599027"/>
            <a:ext cx="667726" cy="0"/>
          </a:xfrm>
          <a:prstGeom prst="straightConnector1">
            <a:avLst/>
          </a:prstGeom>
          <a:ln w="889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1F03F94-4F44-432B-9E27-A782A1683A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7" r="-7308"/>
          <a:stretch/>
        </p:blipFill>
        <p:spPr>
          <a:xfrm>
            <a:off x="8159958" y="2985611"/>
            <a:ext cx="4304608" cy="3362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230BAA-CE57-4DC6-9218-0E74292A2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38" y="2675132"/>
            <a:ext cx="5616618" cy="336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42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C230BAA-CE57-4DC6-9218-0E74292A20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38" y="1451298"/>
            <a:ext cx="5616618" cy="336545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026B0-2A02-45C2-AB28-F6BAC357BF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r>
                  <a:rPr lang="en-US" b="0" dirty="0"/>
                  <a:t>Some observations: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b="0" dirty="0"/>
                  <a:t>A wire can have complexity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b="0" dirty="0"/>
                  <a:t>A wire should partition the vertices identically.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b="0" dirty="0"/>
                  <a:t>A wire crosses an edge </a:t>
                </a:r>
                <a:r>
                  <a:rPr lang="en-US" b="0" dirty="0">
                    <a:solidFill>
                      <a:srgbClr val="0070C0"/>
                    </a:solidFill>
                  </a:rPr>
                  <a:t>at most once</a:t>
                </a:r>
                <a:r>
                  <a:rPr lang="en-US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b="0" dirty="0"/>
                  <a:t>A pair of </a:t>
                </a:r>
                <a:r>
                  <a:rPr lang="en-US" b="0" dirty="0" err="1"/>
                  <a:t>lr</a:t>
                </a:r>
                <a:r>
                  <a:rPr lang="en-US" b="0" dirty="0"/>
                  <a:t>-wires </a:t>
                </a:r>
                <a:r>
                  <a:rPr lang="en-US" b="0" dirty="0">
                    <a:solidFill>
                      <a:srgbClr val="0070C0"/>
                    </a:solidFill>
                  </a:rPr>
                  <a:t>does not cross</a:t>
                </a:r>
                <a:r>
                  <a:rPr lang="en-US" b="0" dirty="0"/>
                  <a:t>.</a:t>
                </a: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026B0-2A02-45C2-AB28-F6BAC357BF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67" b="-24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F03F94-4F44-432B-9E27-A782A1683A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7" r="-7308"/>
          <a:stretch/>
        </p:blipFill>
        <p:spPr>
          <a:xfrm>
            <a:off x="8159958" y="1761777"/>
            <a:ext cx="4304608" cy="33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74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026B0-2A02-45C2-AB28-F6BAC357BF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r>
                  <a:rPr lang="en-US" b="0" dirty="0"/>
                  <a:t>Some observations: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b="0" dirty="0"/>
                  <a:t>A wire can have complexity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b="0" dirty="0"/>
                  <a:t>A wire should partition the vertices identically.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b="0" dirty="0"/>
                  <a:t>A wire crosses an edge </a:t>
                </a:r>
                <a:r>
                  <a:rPr lang="en-US" b="0" dirty="0">
                    <a:solidFill>
                      <a:srgbClr val="0070C0"/>
                    </a:solidFill>
                  </a:rPr>
                  <a:t>at most once</a:t>
                </a:r>
                <a:r>
                  <a:rPr lang="en-US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b="0" dirty="0"/>
                  <a:t>A pair of </a:t>
                </a:r>
                <a:r>
                  <a:rPr lang="en-US" b="0" dirty="0" err="1"/>
                  <a:t>lr</a:t>
                </a:r>
                <a:r>
                  <a:rPr lang="en-US" b="0" dirty="0"/>
                  <a:t>-wires </a:t>
                </a:r>
                <a:r>
                  <a:rPr lang="en-US" b="0" dirty="0">
                    <a:solidFill>
                      <a:srgbClr val="0070C0"/>
                    </a:solidFill>
                  </a:rPr>
                  <a:t>does not cross</a:t>
                </a:r>
                <a:r>
                  <a:rPr lang="en-US" b="0" dirty="0"/>
                  <a:t>.</a:t>
                </a: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026B0-2A02-45C2-AB28-F6BAC357BF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67" b="-24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C230BAA-CE57-4DC6-9218-0E74292A2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38" y="1451298"/>
            <a:ext cx="5616618" cy="33654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F03F94-4F44-432B-9E27-A782A1683A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7" r="-7308"/>
          <a:stretch/>
        </p:blipFill>
        <p:spPr>
          <a:xfrm>
            <a:off x="8159958" y="1761777"/>
            <a:ext cx="4304608" cy="33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890AEF-2D15-4B88-9103-F02B971A62F6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Consider a vertical line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through the right-oriented link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 with spirality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600" b="0" dirty="0"/>
                  <a:t>.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890AEF-2D15-4B88-9103-F02B971A62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  <a:blipFill>
                <a:blip r:embed="rId2"/>
                <a:stretch>
                  <a:fillRect l="-3676" t="-1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85E2F54-329C-435D-BDB6-9FDA5B00CC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6" y="2171378"/>
            <a:ext cx="7741290" cy="58050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37961C-DC26-44EC-A311-385535AE939C}"/>
              </a:ext>
            </a:extLst>
          </p:cNvPr>
          <p:cNvCxnSpPr>
            <a:cxnSpLocks/>
          </p:cNvCxnSpPr>
          <p:nvPr/>
        </p:nvCxnSpPr>
        <p:spPr>
          <a:xfrm>
            <a:off x="8252098" y="4"/>
            <a:ext cx="0" cy="8231180"/>
          </a:xfrm>
          <a:prstGeom prst="line">
            <a:avLst/>
          </a:prstGeom>
          <a:ln w="3492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E87B8D-9D60-4921-BF87-92210F3E50A9}"/>
                  </a:ext>
                </a:extLst>
              </p:cNvPr>
              <p:cNvSpPr txBox="1"/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800" dirty="0"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E87B8D-9D60-4921-BF87-92210F3E5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E0C1BC-FA37-402C-878B-C0C47C126740}"/>
                  </a:ext>
                </a:extLst>
              </p:cNvPr>
              <p:cNvSpPr txBox="1"/>
              <p:nvPr/>
            </p:nvSpPr>
            <p:spPr>
              <a:xfrm>
                <a:off x="3143723" y="4056197"/>
                <a:ext cx="720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Fira Sans" panose="020B0503050000020004" pitchFamily="34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Fira Sans" panose="020B0503050000020004" pitchFamily="34" charset="0"/>
                            </a:rPr>
                            <m:t>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Fira Sans" panose="020B0503050000020004" pitchFamily="34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E0C1BC-FA37-402C-878B-C0C47C126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723" y="4056197"/>
                <a:ext cx="72008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740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Problem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400" b="0" dirty="0"/>
                  <a:t>Given two </a:t>
                </a:r>
                <a:r>
                  <a:rPr lang="en-US" sz="2400" b="0" i="1" dirty="0"/>
                  <a:t>equivalent</a:t>
                </a:r>
                <a:r>
                  <a:rPr lang="en-US" sz="2400" b="0" dirty="0"/>
                  <a:t> orthogonal drawings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dirty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400" b="0" i="1" dirty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sz="2400" b="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dirty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400" b="0" i="1" dirty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</m:oMath>
                </a14:m>
                <a:r>
                  <a:rPr lang="en-US" sz="2400" b="0" dirty="0"/>
                  <a:t> of a planar (dis)connected graph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 b="0" dirty="0"/>
                  <a:t>,</a:t>
                </a:r>
              </a:p>
              <a:p>
                <a:pPr>
                  <a:spcBef>
                    <a:spcPts val="1800"/>
                  </a:spcBef>
                </a:pPr>
                <a:endParaRPr lang="en-US" sz="2400" b="0" dirty="0"/>
              </a:p>
              <a:p>
                <a:pPr>
                  <a:spcBef>
                    <a:spcPts val="1800"/>
                  </a:spcBef>
                </a:pPr>
                <a:endParaRPr lang="en-US" sz="2400" b="0" dirty="0"/>
              </a:p>
              <a:p>
                <a:pPr>
                  <a:spcBef>
                    <a:spcPts val="1800"/>
                  </a:spcBef>
                </a:pPr>
                <a:endParaRPr lang="en-US" sz="2400" b="0" dirty="0"/>
              </a:p>
              <a:p>
                <a:pPr>
                  <a:spcBef>
                    <a:spcPts val="1800"/>
                  </a:spcBef>
                </a:pPr>
                <a:endParaRPr lang="en-US" sz="2400" b="0" dirty="0"/>
              </a:p>
              <a:p>
                <a:pPr>
                  <a:spcBef>
                    <a:spcPts val="1800"/>
                  </a:spcBef>
                </a:pPr>
                <a:endParaRPr lang="en-US" sz="2400" b="0" dirty="0"/>
              </a:p>
              <a:p>
                <a:pPr>
                  <a:spcBef>
                    <a:spcPts val="1800"/>
                  </a:spcBef>
                </a:pPr>
                <a:endParaRPr lang="en-US" sz="2400" b="0" dirty="0"/>
              </a:p>
              <a:p>
                <a:pPr>
                  <a:spcBef>
                    <a:spcPts val="1800"/>
                  </a:spcBef>
                </a:pPr>
                <a:endParaRPr lang="en-US" sz="2400" b="0" dirty="0"/>
              </a:p>
              <a:p>
                <a:pPr>
                  <a:spcBef>
                    <a:spcPts val="1800"/>
                  </a:spcBef>
                </a:pPr>
                <a:r>
                  <a:rPr lang="en-US" sz="2400" b="0" dirty="0"/>
                  <a:t>    turn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sz="2400" b="0" dirty="0"/>
                  <a:t>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</m:oMath>
                </a14:m>
                <a:r>
                  <a:rPr lang="en-US" sz="2400" b="0" dirty="0"/>
                  <a:t> with the </a:t>
                </a:r>
                <a:r>
                  <a:rPr lang="en-US" sz="2400" b="0" dirty="0">
                    <a:solidFill>
                      <a:schemeClr val="bg1"/>
                    </a:solidFill>
                  </a:rPr>
                  <a:t>minimum number</a:t>
                </a:r>
                <a:r>
                  <a:rPr lang="en-US" sz="2400" b="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b="0" dirty="0"/>
                  <a:t>of </a:t>
                </a:r>
                <a:r>
                  <a:rPr lang="en-US" sz="2400" b="0" dirty="0">
                    <a:solidFill>
                      <a:srgbClr val="0070C0"/>
                    </a:solidFill>
                  </a:rPr>
                  <a:t>linear morphs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2400" b="0" dirty="0"/>
                  <a:t>         while </a:t>
                </a:r>
                <a:r>
                  <a:rPr lang="en-US" sz="2400" b="0" dirty="0">
                    <a:solidFill>
                      <a:srgbClr val="0070C0"/>
                    </a:solidFill>
                  </a:rPr>
                  <a:t>planarity</a:t>
                </a:r>
                <a:r>
                  <a:rPr lang="en-US" sz="2400" b="0" dirty="0">
                    <a:solidFill>
                      <a:schemeClr val="bg1"/>
                    </a:solidFill>
                  </a:rPr>
                  <a:t>,</a:t>
                </a:r>
                <a:r>
                  <a:rPr lang="en-US" sz="2400" b="0" dirty="0">
                    <a:solidFill>
                      <a:srgbClr val="0070C0"/>
                    </a:solidFill>
                  </a:rPr>
                  <a:t> orthogonality</a:t>
                </a:r>
                <a:r>
                  <a:rPr lang="en-US" sz="2400" b="0" dirty="0">
                    <a:solidFill>
                      <a:schemeClr val="bg1"/>
                    </a:solidFill>
                  </a:rPr>
                  <a:t>, and </a:t>
                </a:r>
                <a:r>
                  <a:rPr lang="en-US" sz="2400" b="0" dirty="0">
                    <a:solidFill>
                      <a:srgbClr val="0070C0"/>
                    </a:solidFill>
                  </a:rPr>
                  <a:t>linear</a:t>
                </a:r>
                <a:r>
                  <a:rPr lang="en-US" sz="2400" b="0" dirty="0">
                    <a:solidFill>
                      <a:schemeClr val="bg1"/>
                    </a:solidFill>
                  </a:rPr>
                  <a:t> </a:t>
                </a:r>
                <a:r>
                  <a:rPr lang="en-US" sz="2400" b="0" dirty="0">
                    <a:solidFill>
                      <a:srgbClr val="0070C0"/>
                    </a:solidFill>
                  </a:rPr>
                  <a:t>complexity</a:t>
                </a:r>
                <a:endParaRPr lang="en-US" dirty="0">
                  <a:solidFill>
                    <a:srgbClr val="0070C0"/>
                  </a:solidFill>
                </a:endParaRPr>
              </a:p>
              <a:p>
                <a:endParaRPr lang="en-US" sz="1400" dirty="0"/>
              </a:p>
              <a:p>
                <a:endParaRPr lang="en-US" sz="1800" b="0" dirty="0"/>
              </a:p>
              <a:p>
                <a:endParaRPr lang="en-US" b="0" dirty="0">
                  <a:solidFill>
                    <a:srgbClr val="000000"/>
                  </a:solidFill>
                </a:endParaRPr>
              </a:p>
              <a:p>
                <a:r>
                  <a:rPr lang="en-US" b="0" dirty="0">
                    <a:solidFill>
                      <a:srgbClr val="000000"/>
                    </a:solidFill>
                  </a:rPr>
                  <a:t> 		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67" t="-2013" b="-17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89C9A8-24B9-47E8-B9EC-1D7AC019EA6D}"/>
              </a:ext>
            </a:extLst>
          </p:cNvPr>
          <p:cNvGrpSpPr/>
          <p:nvPr/>
        </p:nvGrpSpPr>
        <p:grpSpPr>
          <a:xfrm>
            <a:off x="2491458" y="2881498"/>
            <a:ext cx="7892058" cy="3287403"/>
            <a:chOff x="2923506" y="4630182"/>
            <a:chExt cx="7892058" cy="328740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649CD56-1378-42C0-AE94-8AC75E9B2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3506" y="4630182"/>
              <a:ext cx="7892058" cy="3287403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6691454" y="6473829"/>
              <a:ext cx="667726" cy="0"/>
            </a:xfrm>
            <a:prstGeom prst="straightConnector1">
              <a:avLst/>
            </a:prstGeom>
            <a:ln w="889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4231477"/>
      </p:ext>
    </p:extLst>
  </p:cSld>
  <p:clrMapOvr>
    <a:masterClrMapping/>
  </p:clrMapOvr>
  <p:transition spd="slow">
    <p:push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009BA58-D9CA-4D90-BD34-C37DE6BDB8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6" y="2171378"/>
            <a:ext cx="7741290" cy="580505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53B3C8-6314-44A7-89EF-F499B5339560}"/>
              </a:ext>
            </a:extLst>
          </p:cNvPr>
          <p:cNvCxnSpPr>
            <a:cxnSpLocks/>
          </p:cNvCxnSpPr>
          <p:nvPr/>
        </p:nvCxnSpPr>
        <p:spPr>
          <a:xfrm>
            <a:off x="8252098" y="4"/>
            <a:ext cx="0" cy="8231180"/>
          </a:xfrm>
          <a:prstGeom prst="line">
            <a:avLst/>
          </a:prstGeom>
          <a:ln w="3492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C16A54-823D-4BE9-8DCF-EBD5EAB035C6}"/>
                  </a:ext>
                </a:extLst>
              </p:cNvPr>
              <p:cNvSpPr txBox="1"/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800" dirty="0"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C16A54-823D-4BE9-8DCF-EBD5EAB03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3D92D1-A0C7-4DB7-96AA-8B67BB738AA9}"/>
                  </a:ext>
                </a:extLst>
              </p:cNvPr>
              <p:cNvSpPr txBox="1"/>
              <p:nvPr/>
            </p:nvSpPr>
            <p:spPr>
              <a:xfrm>
                <a:off x="3143723" y="4056197"/>
                <a:ext cx="720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Fira Sans" panose="020B0503050000020004" pitchFamily="34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Fira Sans" panose="020B0503050000020004" pitchFamily="34" charset="0"/>
                            </a:rPr>
                            <m:t>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Fira Sans" panose="020B0503050000020004" pitchFamily="34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3D92D1-A0C7-4DB7-96AA-8B67BB738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723" y="4056197"/>
                <a:ext cx="72008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4">
                <a:extLst>
                  <a:ext uri="{FF2B5EF4-FFF2-40B4-BE49-F238E27FC236}">
                    <a16:creationId xmlns:a16="http://schemas.microsoft.com/office/drawing/2014/main" id="{F5624C69-2851-4237-9B3F-10DB6470EC0A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Consider a vertical line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through the right-oriented link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 with spirality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exists a set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2600" b="0" dirty="0"/>
                  <a:t> links crossing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.</a:t>
                </a:r>
              </a:p>
            </p:txBody>
          </p:sp>
        </mc:Choice>
        <mc:Fallback xmlns="">
          <p:sp>
            <p:nvSpPr>
              <p:cNvPr id="10" name="Content Placeholder 4">
                <a:extLst>
                  <a:ext uri="{FF2B5EF4-FFF2-40B4-BE49-F238E27FC236}">
                    <a16:creationId xmlns:a16="http://schemas.microsoft.com/office/drawing/2014/main" id="{F5624C69-2851-4237-9B3F-10DB6470EC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  <a:blipFill>
                <a:blip r:embed="rId5"/>
                <a:stretch>
                  <a:fillRect l="-3676" t="-1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436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D5F5D9B-5363-4502-87B2-E65D26DAC9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29"/>
          <a:stretch/>
        </p:blipFill>
        <p:spPr>
          <a:xfrm>
            <a:off x="763266" y="2171378"/>
            <a:ext cx="4464494" cy="580505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FD725E-167F-49A0-827A-22BEA7A0D724}"/>
              </a:ext>
            </a:extLst>
          </p:cNvPr>
          <p:cNvCxnSpPr>
            <a:cxnSpLocks/>
          </p:cNvCxnSpPr>
          <p:nvPr/>
        </p:nvCxnSpPr>
        <p:spPr>
          <a:xfrm>
            <a:off x="8252098" y="4"/>
            <a:ext cx="0" cy="8231180"/>
          </a:xfrm>
          <a:prstGeom prst="line">
            <a:avLst/>
          </a:prstGeom>
          <a:ln w="3492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C4BF67-BF46-4E58-99EB-9FB5F377B389}"/>
                  </a:ext>
                </a:extLst>
              </p:cNvPr>
              <p:cNvSpPr txBox="1"/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800" dirty="0"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C4BF67-BF46-4E58-99EB-9FB5F377B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288B28-AD2D-4753-B833-D4E49C5A5E4A}"/>
                  </a:ext>
                </a:extLst>
              </p:cNvPr>
              <p:cNvSpPr txBox="1"/>
              <p:nvPr/>
            </p:nvSpPr>
            <p:spPr>
              <a:xfrm>
                <a:off x="3143723" y="4056197"/>
                <a:ext cx="720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Fira Sans" panose="020B0503050000020004" pitchFamily="34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Fira Sans" panose="020B0503050000020004" pitchFamily="34" charset="0"/>
                            </a:rPr>
                            <m:t>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Fira Sans" panose="020B0503050000020004" pitchFamily="34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288B28-AD2D-4753-B833-D4E49C5A5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723" y="4056197"/>
                <a:ext cx="72008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4">
                <a:extLst>
                  <a:ext uri="{FF2B5EF4-FFF2-40B4-BE49-F238E27FC236}">
                    <a16:creationId xmlns:a16="http://schemas.microsoft.com/office/drawing/2014/main" id="{CDB872BF-3933-47AF-B411-3D70F5AF19B1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Consider a vertical line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through the right-oriented link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 with spirality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exists a set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dirty="0"/>
                  <a:t>links crossing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that form a spiral surrounding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.</a:t>
                </a:r>
              </a:p>
            </p:txBody>
          </p:sp>
        </mc:Choice>
        <mc:Fallback xmlns="">
          <p:sp>
            <p:nvSpPr>
              <p:cNvPr id="11" name="Content Placeholder 4">
                <a:extLst>
                  <a:ext uri="{FF2B5EF4-FFF2-40B4-BE49-F238E27FC236}">
                    <a16:creationId xmlns:a16="http://schemas.microsoft.com/office/drawing/2014/main" id="{CDB872BF-3933-47AF-B411-3D70F5AF19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  <a:blipFill>
                <a:blip r:embed="rId6"/>
                <a:stretch>
                  <a:fillRect l="-3676" t="-1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461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A2A397A-7CB3-4909-9022-C8CF668C3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6" y="2171378"/>
            <a:ext cx="7741290" cy="580505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2CA39E-BC7A-44D8-9D89-8FA0E07F0594}"/>
              </a:ext>
            </a:extLst>
          </p:cNvPr>
          <p:cNvCxnSpPr>
            <a:cxnSpLocks/>
          </p:cNvCxnSpPr>
          <p:nvPr/>
        </p:nvCxnSpPr>
        <p:spPr>
          <a:xfrm>
            <a:off x="8252098" y="4"/>
            <a:ext cx="0" cy="8231180"/>
          </a:xfrm>
          <a:prstGeom prst="line">
            <a:avLst/>
          </a:prstGeom>
          <a:ln w="3492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EA06A1-B4E9-42B2-98CB-371959E7327F}"/>
                  </a:ext>
                </a:extLst>
              </p:cNvPr>
              <p:cNvSpPr txBox="1"/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800" dirty="0"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EA06A1-B4E9-42B2-98CB-371959E73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4">
                <a:extLst>
                  <a:ext uri="{FF2B5EF4-FFF2-40B4-BE49-F238E27FC236}">
                    <a16:creationId xmlns:a16="http://schemas.microsoft.com/office/drawing/2014/main" id="{1D9F7149-1DD7-4586-8241-69E70CBA99DF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Consider a vertical line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through the right-oriented link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 with spirality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exists a set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dirty="0"/>
                  <a:t>links crossing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that form a spiral surrounding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dirty="0"/>
                  <a:t>layers surrounding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.</a:t>
                </a:r>
              </a:p>
            </p:txBody>
          </p:sp>
        </mc:Choice>
        <mc:Fallback xmlns="">
          <p:sp>
            <p:nvSpPr>
              <p:cNvPr id="10" name="Content Placeholder 4">
                <a:extLst>
                  <a:ext uri="{FF2B5EF4-FFF2-40B4-BE49-F238E27FC236}">
                    <a16:creationId xmlns:a16="http://schemas.microsoft.com/office/drawing/2014/main" id="{1D9F7149-1DD7-4586-8241-69E70CBA99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  <a:blipFill>
                <a:blip r:embed="rId4"/>
                <a:stretch>
                  <a:fillRect l="-3676" t="-1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077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E96EB2-601C-43BC-BCAF-5C324E4856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6" y="2171378"/>
            <a:ext cx="7741290" cy="580505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2CA39E-BC7A-44D8-9D89-8FA0E07F0594}"/>
              </a:ext>
            </a:extLst>
          </p:cNvPr>
          <p:cNvCxnSpPr>
            <a:cxnSpLocks/>
          </p:cNvCxnSpPr>
          <p:nvPr/>
        </p:nvCxnSpPr>
        <p:spPr>
          <a:xfrm>
            <a:off x="8252098" y="4"/>
            <a:ext cx="0" cy="8231180"/>
          </a:xfrm>
          <a:prstGeom prst="line">
            <a:avLst/>
          </a:prstGeom>
          <a:ln w="3492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AD9B72-E628-4F9D-80FB-2619CD8B2207}"/>
                  </a:ext>
                </a:extLst>
              </p:cNvPr>
              <p:cNvSpPr txBox="1"/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800" dirty="0"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AD9B72-E628-4F9D-80FB-2619CD8B2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8B0D3BBD-5E60-42D5-93B9-38D8A55F2C8A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Consider a vertical line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through the right-oriented link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 with spirality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exists a set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dirty="0"/>
                  <a:t>links crossing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that form a spiral surrounding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dirty="0"/>
                  <a:t>layers surrounding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b="0" dirty="0"/>
                  <a:t> </a:t>
                </a:r>
                <a:r>
                  <a:rPr lang="en-US" sz="2600" b="0" i="1" dirty="0"/>
                  <a:t>layers</a:t>
                </a:r>
                <a:r>
                  <a:rPr lang="en-US" sz="2600" b="0" dirty="0"/>
                  <a:t> contain a part of the drawing.</a:t>
                </a:r>
              </a:p>
            </p:txBody>
          </p:sp>
        </mc:Choice>
        <mc:Fallback xmlns="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8B0D3BBD-5E60-42D5-93B9-38D8A55F2C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  <a:blipFill>
                <a:blip r:embed="rId4"/>
                <a:stretch>
                  <a:fillRect l="-3676" t="-1902" r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878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32EE524-0953-4DFE-B309-8CF12F48DC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6" y="2171378"/>
            <a:ext cx="7741290" cy="580505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2CA39E-BC7A-44D8-9D89-8FA0E07F0594}"/>
              </a:ext>
            </a:extLst>
          </p:cNvPr>
          <p:cNvCxnSpPr>
            <a:cxnSpLocks/>
          </p:cNvCxnSpPr>
          <p:nvPr/>
        </p:nvCxnSpPr>
        <p:spPr>
          <a:xfrm>
            <a:off x="8252098" y="4"/>
            <a:ext cx="0" cy="8231180"/>
          </a:xfrm>
          <a:prstGeom prst="line">
            <a:avLst/>
          </a:prstGeom>
          <a:ln w="3492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FBD86D-271C-4D72-8132-5B977EA1903A}"/>
                  </a:ext>
                </a:extLst>
              </p:cNvPr>
              <p:cNvSpPr txBox="1"/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800" dirty="0"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FBD86D-271C-4D72-8132-5B977EA19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DFBD2CF4-17CB-4FC6-8E9C-081C55D55F11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Consider a vertical line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through the right-oriented link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 with spirality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exists a set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dirty="0"/>
                  <a:t>links crossing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that form a spiral surrounding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dirty="0"/>
                  <a:t>layers surrounding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b="0" dirty="0"/>
                  <a:t> </a:t>
                </a:r>
                <a:r>
                  <a:rPr lang="en-US" sz="2600" b="0" i="1" dirty="0"/>
                  <a:t>layers</a:t>
                </a:r>
                <a:r>
                  <a:rPr lang="en-US" sz="2600" b="0" dirty="0"/>
                  <a:t> contain a part of the drawing.</a:t>
                </a:r>
              </a:p>
            </p:txBody>
          </p:sp>
        </mc:Choice>
        <mc:Fallback xmlns="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DFBD2CF4-17CB-4FC6-8E9C-081C55D55F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  <a:blipFill>
                <a:blip r:embed="rId4"/>
                <a:stretch>
                  <a:fillRect l="-3676" t="-1902" r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24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90273F3-4A75-4DD5-B6CA-CDACC834B6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6" y="2171378"/>
            <a:ext cx="7741290" cy="580505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2CA39E-BC7A-44D8-9D89-8FA0E07F0594}"/>
              </a:ext>
            </a:extLst>
          </p:cNvPr>
          <p:cNvCxnSpPr>
            <a:cxnSpLocks/>
          </p:cNvCxnSpPr>
          <p:nvPr/>
        </p:nvCxnSpPr>
        <p:spPr>
          <a:xfrm>
            <a:off x="8252098" y="4"/>
            <a:ext cx="0" cy="8231180"/>
          </a:xfrm>
          <a:prstGeom prst="line">
            <a:avLst/>
          </a:prstGeom>
          <a:ln w="3492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CE41FC-377C-440E-9582-D46B0AF05470}"/>
                  </a:ext>
                </a:extLst>
              </p:cNvPr>
              <p:cNvSpPr txBox="1"/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800" dirty="0"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CE41FC-377C-440E-9582-D46B0AF05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251745BD-B32E-4E9F-9DA9-1FE6E4EB0F24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Consider a vertical line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through the right-oriented link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 with spirality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exists a set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dirty="0"/>
                  <a:t>links crossing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that form a spiral surrounding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dirty="0"/>
                  <a:t>layers surrounding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b="0" dirty="0"/>
                  <a:t> </a:t>
                </a:r>
                <a:r>
                  <a:rPr lang="en-US" sz="2600" b="0" i="1" dirty="0"/>
                  <a:t>layers</a:t>
                </a:r>
                <a:r>
                  <a:rPr lang="en-US" sz="2600" b="0" dirty="0"/>
                  <a:t> contain a part of the drawing.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No other layers exist as the wires are shortest.</a:t>
                </a:r>
              </a:p>
            </p:txBody>
          </p:sp>
        </mc:Choice>
        <mc:Fallback xmlns="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251745BD-B32E-4E9F-9DA9-1FE6E4EB0F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  <a:blipFill>
                <a:blip r:embed="rId4"/>
                <a:stretch>
                  <a:fillRect l="-3676" t="-1902" r="-735" b="-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304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FA19DF-AE35-48BD-82E4-28BA41A5E9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6" y="2171378"/>
            <a:ext cx="7741290" cy="580505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2CA39E-BC7A-44D8-9D89-8FA0E07F0594}"/>
              </a:ext>
            </a:extLst>
          </p:cNvPr>
          <p:cNvCxnSpPr>
            <a:cxnSpLocks/>
          </p:cNvCxnSpPr>
          <p:nvPr/>
        </p:nvCxnSpPr>
        <p:spPr>
          <a:xfrm>
            <a:off x="8252098" y="4"/>
            <a:ext cx="0" cy="8231180"/>
          </a:xfrm>
          <a:prstGeom prst="line">
            <a:avLst/>
          </a:prstGeom>
          <a:ln w="3492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CE41FC-377C-440E-9582-D46B0AF05470}"/>
                  </a:ext>
                </a:extLst>
              </p:cNvPr>
              <p:cNvSpPr txBox="1"/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800" dirty="0"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CE41FC-377C-440E-9582-D46B0AF05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251745BD-B32E-4E9F-9DA9-1FE6E4EB0F24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Consider a vertical line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through the right-oriented link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 with spirality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exists a set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dirty="0"/>
                  <a:t>links crossing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that form a spiral surrounding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dirty="0"/>
                  <a:t>layers surrounding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800" b="0" i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b="0" dirty="0"/>
                  <a:t> </a:t>
                </a:r>
                <a:r>
                  <a:rPr lang="en-US" sz="2600" b="0" i="1" dirty="0"/>
                  <a:t>layers</a:t>
                </a:r>
                <a:r>
                  <a:rPr lang="en-US" sz="2600" b="0" dirty="0"/>
                  <a:t> contain a part of the drawing.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No other layers exist as the wires are shortest.</a:t>
                </a:r>
              </a:p>
            </p:txBody>
          </p:sp>
        </mc:Choice>
        <mc:Fallback xmlns="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251745BD-B32E-4E9F-9DA9-1FE6E4EB0F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  <a:blipFill>
                <a:blip r:embed="rId4"/>
                <a:stretch>
                  <a:fillRect l="-3676" t="-1902" r="-735" b="-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589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FA19DF-AE35-48BD-82E4-28BA41A5E9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7" y="2171378"/>
            <a:ext cx="7741287" cy="580505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2CA39E-BC7A-44D8-9D89-8FA0E07F0594}"/>
              </a:ext>
            </a:extLst>
          </p:cNvPr>
          <p:cNvCxnSpPr>
            <a:cxnSpLocks/>
          </p:cNvCxnSpPr>
          <p:nvPr/>
        </p:nvCxnSpPr>
        <p:spPr>
          <a:xfrm>
            <a:off x="8252098" y="4"/>
            <a:ext cx="0" cy="8231180"/>
          </a:xfrm>
          <a:prstGeom prst="line">
            <a:avLst/>
          </a:prstGeom>
          <a:ln w="3492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CE41FC-377C-440E-9582-D46B0AF05470}"/>
                  </a:ext>
                </a:extLst>
              </p:cNvPr>
              <p:cNvSpPr txBox="1"/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800" dirty="0"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CE41FC-377C-440E-9582-D46B0AF05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251745BD-B32E-4E9F-9DA9-1FE6E4EB0F24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Consider a vertical line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through the right-oriented link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 with spirality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exists a set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dirty="0"/>
                  <a:t>links crossing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that form a spiral surrounding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dirty="0"/>
                  <a:t>layers surrounding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b="0" dirty="0"/>
                  <a:t> </a:t>
                </a:r>
                <a:r>
                  <a:rPr lang="en-US" sz="2600" b="0" i="1" dirty="0"/>
                  <a:t>layers</a:t>
                </a:r>
                <a:r>
                  <a:rPr lang="en-US" sz="2600" b="0" dirty="0"/>
                  <a:t> contain a part of the drawing.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No other layers exist as the wires are shortest.</a:t>
                </a:r>
              </a:p>
            </p:txBody>
          </p:sp>
        </mc:Choice>
        <mc:Fallback xmlns="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251745BD-B32E-4E9F-9DA9-1FE6E4EB0F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  <a:blipFill>
                <a:blip r:embed="rId4"/>
                <a:stretch>
                  <a:fillRect l="-3676" t="-1902" r="-735" b="-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156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FA19DF-AE35-48BD-82E4-28BA41A5E9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7" y="2171378"/>
            <a:ext cx="7741287" cy="580505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2CA39E-BC7A-44D8-9D89-8FA0E07F0594}"/>
              </a:ext>
            </a:extLst>
          </p:cNvPr>
          <p:cNvCxnSpPr>
            <a:cxnSpLocks/>
          </p:cNvCxnSpPr>
          <p:nvPr/>
        </p:nvCxnSpPr>
        <p:spPr>
          <a:xfrm>
            <a:off x="8252098" y="4"/>
            <a:ext cx="0" cy="8231180"/>
          </a:xfrm>
          <a:prstGeom prst="line">
            <a:avLst/>
          </a:prstGeom>
          <a:ln w="3492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CE41FC-377C-440E-9582-D46B0AF05470}"/>
                  </a:ext>
                </a:extLst>
              </p:cNvPr>
              <p:cNvSpPr txBox="1"/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800" dirty="0"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CE41FC-377C-440E-9582-D46B0AF05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251745BD-B32E-4E9F-9DA9-1FE6E4EB0F24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Consider a vertical line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through the right-oriented link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 with spirality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exists a set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dirty="0"/>
                  <a:t>links crossing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that form a spiral surrounding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dirty="0"/>
                  <a:t>layers surrounding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b="0" dirty="0"/>
                  <a:t> </a:t>
                </a:r>
                <a:r>
                  <a:rPr lang="en-US" sz="2600" b="0" i="1" dirty="0"/>
                  <a:t>layers</a:t>
                </a:r>
                <a:r>
                  <a:rPr lang="en-US" sz="2600" b="0" dirty="0"/>
                  <a:t> contain a part of the drawing.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No other layers exist as the wires are shortest.</a:t>
                </a:r>
              </a:p>
            </p:txBody>
          </p:sp>
        </mc:Choice>
        <mc:Fallback xmlns="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251745BD-B32E-4E9F-9DA9-1FE6E4EB0F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  <a:blipFill>
                <a:blip r:embed="rId4"/>
                <a:stretch>
                  <a:fillRect l="-3676" t="-1902" r="-735" b="-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641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FA19DF-AE35-48BD-82E4-28BA41A5E9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7" y="2171378"/>
            <a:ext cx="7741286" cy="580505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2CA39E-BC7A-44D8-9D89-8FA0E07F0594}"/>
              </a:ext>
            </a:extLst>
          </p:cNvPr>
          <p:cNvCxnSpPr>
            <a:cxnSpLocks/>
          </p:cNvCxnSpPr>
          <p:nvPr/>
        </p:nvCxnSpPr>
        <p:spPr>
          <a:xfrm>
            <a:off x="8252098" y="4"/>
            <a:ext cx="0" cy="8231180"/>
          </a:xfrm>
          <a:prstGeom prst="line">
            <a:avLst/>
          </a:prstGeom>
          <a:ln w="3492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CE41FC-377C-440E-9582-D46B0AF05470}"/>
                  </a:ext>
                </a:extLst>
              </p:cNvPr>
              <p:cNvSpPr txBox="1"/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800" dirty="0"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CE41FC-377C-440E-9582-D46B0AF05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251745BD-B32E-4E9F-9DA9-1FE6E4EB0F24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Consider a vertical line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through the right-oriented link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 with spirality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exists a set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dirty="0"/>
                  <a:t>links crossing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that form a spiral surrounding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dirty="0"/>
                  <a:t>layers surrounding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b="0" dirty="0"/>
                  <a:t> </a:t>
                </a:r>
                <a:r>
                  <a:rPr lang="en-US" sz="2600" b="0" i="1" dirty="0"/>
                  <a:t>layers</a:t>
                </a:r>
                <a:r>
                  <a:rPr lang="en-US" sz="2600" b="0" dirty="0"/>
                  <a:t> contain a part of the drawing.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No other layers exist as the wires are shortest.</a:t>
                </a:r>
              </a:p>
            </p:txBody>
          </p:sp>
        </mc:Choice>
        <mc:Fallback xmlns="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251745BD-B32E-4E9F-9DA9-1FE6E4EB0F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  <a:blipFill>
                <a:blip r:embed="rId4"/>
                <a:stretch>
                  <a:fillRect l="-3676" t="-1902" r="-735" b="-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21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096786" y="7601132"/>
            <a:ext cx="6552728" cy="0"/>
          </a:xfrm>
          <a:prstGeom prst="straightConnector1">
            <a:avLst/>
          </a:prstGeom>
          <a:ln w="38100">
            <a:solidFill>
              <a:schemeClr val="tx2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26968D4-F12A-40D0-B2DB-CC37AAF7A8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" t="12822" r="49817"/>
          <a:stretch/>
        </p:blipFill>
        <p:spPr>
          <a:xfrm>
            <a:off x="2203426" y="6789406"/>
            <a:ext cx="1728192" cy="1297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AEF23-0F7F-4A2B-A044-51D36E551C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6" t="13862" r="-7974" b="-1040"/>
          <a:stretch/>
        </p:blipFill>
        <p:spPr>
          <a:xfrm>
            <a:off x="10814682" y="6804882"/>
            <a:ext cx="1728192" cy="1297760"/>
          </a:xfrm>
          <a:prstGeom prst="rect">
            <a:avLst/>
          </a:prstGeom>
        </p:spPr>
      </p:pic>
      <p:pic>
        <p:nvPicPr>
          <p:cNvPr id="6" name="newMorph_NoWires">
            <a:hlinkClick r:id="" action="ppaction://media"/>
            <a:extLst>
              <a:ext uri="{FF2B5EF4-FFF2-40B4-BE49-F238E27FC236}">
                <a16:creationId xmlns:a16="http://schemas.microsoft.com/office/drawing/2014/main" id="{3D3A4ABD-17F0-4C15-8E45-E64EE3A2E7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0231" y="1517835"/>
            <a:ext cx="565785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4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FA19DF-AE35-48BD-82E4-28BA41A5E9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7" y="2171378"/>
            <a:ext cx="7741286" cy="580505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2CA39E-BC7A-44D8-9D89-8FA0E07F0594}"/>
              </a:ext>
            </a:extLst>
          </p:cNvPr>
          <p:cNvCxnSpPr>
            <a:cxnSpLocks/>
          </p:cNvCxnSpPr>
          <p:nvPr/>
        </p:nvCxnSpPr>
        <p:spPr>
          <a:xfrm>
            <a:off x="8252098" y="4"/>
            <a:ext cx="0" cy="8231180"/>
          </a:xfrm>
          <a:prstGeom prst="line">
            <a:avLst/>
          </a:prstGeom>
          <a:ln w="3492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CE41FC-377C-440E-9582-D46B0AF05470}"/>
                  </a:ext>
                </a:extLst>
              </p:cNvPr>
              <p:cNvSpPr txBox="1"/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800" dirty="0"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CE41FC-377C-440E-9582-D46B0AF05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251745BD-B32E-4E9F-9DA9-1FE6E4EB0F24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Consider a vertical line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through the right-oriented link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 with spirality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exists a set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dirty="0"/>
                  <a:t>links crossing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that form a spiral surrounding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dirty="0"/>
                  <a:t>layers surrounding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b="0" dirty="0"/>
                  <a:t> </a:t>
                </a:r>
                <a:r>
                  <a:rPr lang="en-US" sz="2600" b="0" i="1" dirty="0"/>
                  <a:t>layers</a:t>
                </a:r>
                <a:r>
                  <a:rPr lang="en-US" sz="2600" b="0" dirty="0"/>
                  <a:t> contain a part of the drawing.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No other layers exist as the wires are shortest.</a:t>
                </a:r>
              </a:p>
            </p:txBody>
          </p:sp>
        </mc:Choice>
        <mc:Fallback xmlns="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251745BD-B32E-4E9F-9DA9-1FE6E4EB0F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  <a:blipFill>
                <a:blip r:embed="rId4"/>
                <a:stretch>
                  <a:fillRect l="-3676" t="-1902" r="-735" b="-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55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FA19DF-AE35-48BD-82E4-28BA41A5E9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8" y="2171378"/>
            <a:ext cx="7741284" cy="580505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2CA39E-BC7A-44D8-9D89-8FA0E07F0594}"/>
              </a:ext>
            </a:extLst>
          </p:cNvPr>
          <p:cNvCxnSpPr>
            <a:cxnSpLocks/>
          </p:cNvCxnSpPr>
          <p:nvPr/>
        </p:nvCxnSpPr>
        <p:spPr>
          <a:xfrm>
            <a:off x="8252098" y="4"/>
            <a:ext cx="0" cy="8231180"/>
          </a:xfrm>
          <a:prstGeom prst="line">
            <a:avLst/>
          </a:prstGeom>
          <a:ln w="3492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CE41FC-377C-440E-9582-D46B0AF05470}"/>
                  </a:ext>
                </a:extLst>
              </p:cNvPr>
              <p:cNvSpPr txBox="1"/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800" dirty="0"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CE41FC-377C-440E-9582-D46B0AF05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973" y="2027362"/>
                <a:ext cx="72008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251745BD-B32E-4E9F-9DA9-1FE6E4EB0F24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Consider a vertical line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through the right-oriented link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 with spirality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exists a set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dirty="0"/>
                  <a:t>links crossing </a:t>
                </a: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600" b="0" dirty="0"/>
                  <a:t> that form a spiral surrounding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There exist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dirty="0"/>
                  <a:t>layers surrounding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b="0" dirty="0"/>
                  <a:t> </a:t>
                </a:r>
                <a:r>
                  <a:rPr lang="en-US" sz="2600" b="0" i="1" dirty="0"/>
                  <a:t>layers</a:t>
                </a:r>
                <a:r>
                  <a:rPr lang="en-US" sz="2600" b="0" dirty="0"/>
                  <a:t> contain a part of the drawing.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b="0" dirty="0"/>
                  <a:t>No other layers exist as the wires are shortest.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800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600" b="0" dirty="0"/>
              </a:p>
              <a:p>
                <a:endParaRPr lang="en-US" sz="1600" b="0" dirty="0"/>
              </a:p>
            </p:txBody>
          </p:sp>
        </mc:Choice>
        <mc:Fallback xmlns="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251745BD-B32E-4E9F-9DA9-1FE6E4EB0F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8975998" y="1478660"/>
                <a:ext cx="4969835" cy="5451258"/>
              </a:xfrm>
              <a:blipFill>
                <a:blip r:embed="rId4"/>
                <a:stretch>
                  <a:fillRect l="-3676" t="-1902" r="-735" b="-13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943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C8FFF6-B0BB-4354-8612-6AF54D2E3B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93"/>
          <a:stretch/>
        </p:blipFill>
        <p:spPr>
          <a:xfrm>
            <a:off x="10475446" y="4469158"/>
            <a:ext cx="3537292" cy="3519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026B0-2A02-45C2-AB28-F6BAC357BF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There exists a set of wires with maximum spirality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.</a:t>
                </a:r>
              </a:p>
              <a:p>
                <a:endParaRPr lang="en-US" b="0" dirty="0"/>
              </a:p>
              <a:p>
                <a:r>
                  <a:rPr lang="en-US" b="0" dirty="0"/>
                  <a:t>Thus using [</a:t>
                </a:r>
                <a:r>
                  <a:rPr lang="en-US" b="0" dirty="0" err="1"/>
                  <a:t>SoCG</a:t>
                </a:r>
                <a:r>
                  <a:rPr lang="en-US" b="0" dirty="0"/>
                  <a:t> 2018] directly gives:</a:t>
                </a:r>
              </a:p>
              <a:p>
                <a:pPr marL="1221537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0" dirty="0">
                    <a:solidFill>
                      <a:srgbClr val="0070C0"/>
                    </a:solidFill>
                  </a:rPr>
                  <a:t>linear morphs</a:t>
                </a:r>
              </a:p>
              <a:p>
                <a:pPr marL="1221537" lvl="1" indent="-457200">
                  <a:buFont typeface="Arial" panose="020B0604020202020204" pitchFamily="34" charset="0"/>
                  <a:buChar char="•"/>
                </a:pPr>
                <a:r>
                  <a:rPr lang="en-US" b="0" dirty="0"/>
                  <a:t>maintaining </a:t>
                </a:r>
                <a:r>
                  <a:rPr lang="en-US" b="0" dirty="0">
                    <a:solidFill>
                      <a:srgbClr val="0070C0"/>
                    </a:solidFill>
                  </a:rPr>
                  <a:t>planarity</a:t>
                </a:r>
                <a:r>
                  <a:rPr lang="en-US" b="0" dirty="0"/>
                  <a:t>, </a:t>
                </a:r>
                <a:r>
                  <a:rPr lang="en-US" b="0" dirty="0">
                    <a:solidFill>
                      <a:srgbClr val="0070C0"/>
                    </a:solidFill>
                  </a:rPr>
                  <a:t>orthogonality</a:t>
                </a:r>
                <a:r>
                  <a:rPr lang="en-US" b="0" dirty="0"/>
                  <a:t>, and </a:t>
                </a:r>
                <a:r>
                  <a:rPr lang="en-US" b="0" dirty="0">
                    <a:solidFill>
                      <a:srgbClr val="0070C0"/>
                    </a:solidFill>
                  </a:rPr>
                  <a:t>linear complexity</a:t>
                </a:r>
                <a:endParaRPr lang="en-US" b="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026B0-2A02-45C2-AB28-F6BAC357BF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67" t="-2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CBB44-0DDC-4F0E-8E42-ECDB0F764E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770" y="4469158"/>
            <a:ext cx="5118572" cy="3519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02FBF2-078F-4BF8-9456-A783610264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0" y="4475632"/>
            <a:ext cx="5118572" cy="351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36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5091D88C-99C6-4FE3-8C21-85D78B891327}"/>
                  </a:ext>
                </a:extLst>
              </p:cNvPr>
              <p:cNvSpPr/>
              <p:nvPr/>
            </p:nvSpPr>
            <p:spPr>
              <a:xfrm>
                <a:off x="7532018" y="3244783"/>
                <a:ext cx="5040560" cy="2664296"/>
              </a:xfrm>
              <a:prstGeom prst="roundRect">
                <a:avLst/>
              </a:prstGeom>
              <a:solidFill>
                <a:schemeClr val="tx2">
                  <a:lumMod val="8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03200" dist="1270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600000" lon="0" rev="0"/>
                </a:camera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Morph using wires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[</a:t>
                </a:r>
                <a:r>
                  <a:rPr lang="en-US" sz="2000" dirty="0" err="1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SoCG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2018]</a:t>
                </a:r>
              </a:p>
              <a:p>
                <a:pPr algn="ctr"/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𝑂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(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linear morphs</a:t>
                </a:r>
              </a:p>
            </p:txBody>
          </p:sp>
        </mc:Choice>
        <mc:Fallback xmlns="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5091D88C-99C6-4FE3-8C21-85D78B8913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2018" y="3244783"/>
                <a:ext cx="5040560" cy="2664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203200" dist="1270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60FB3B-AB3C-480D-8E2B-2893BB0F8236}"/>
              </a:ext>
            </a:extLst>
          </p:cNvPr>
          <p:cNvSpPr/>
          <p:nvPr/>
        </p:nvSpPr>
        <p:spPr>
          <a:xfrm>
            <a:off x="7715649" y="3467522"/>
            <a:ext cx="5040560" cy="2664296"/>
          </a:xfrm>
          <a:prstGeom prst="roundRect">
            <a:avLst/>
          </a:prstGeom>
          <a:solidFill>
            <a:schemeClr val="tx2">
              <a:lumMod val="95000"/>
            </a:schemeClr>
          </a:solidFill>
          <a:ln>
            <a:solidFill>
              <a:schemeClr val="tx1"/>
            </a:solidFill>
          </a:ln>
          <a:effectLst>
            <a:outerShdw blurRad="2032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600000" lon="0" rev="0"/>
            </a:camera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B81687-84B5-412A-8BF7-A1E3F7F2150C}"/>
                  </a:ext>
                </a:extLst>
              </p:cNvPr>
              <p:cNvSpPr txBox="1"/>
              <p:nvPr/>
            </p:nvSpPr>
            <p:spPr>
              <a:xfrm>
                <a:off x="8028491" y="4304323"/>
                <a:ext cx="441487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Batched linear morphs 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[GD 2019]</a:t>
                </a:r>
              </a:p>
              <a:p>
                <a:pPr algn="ctr"/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+1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linear morphs</a:t>
                </a:r>
              </a:p>
              <a:p>
                <a:endParaRPr lang="en-US" sz="2000" dirty="0"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B81687-84B5-412A-8BF7-A1E3F7F21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491" y="4304323"/>
                <a:ext cx="4414875" cy="1323439"/>
              </a:xfrm>
              <a:prstGeom prst="rect">
                <a:avLst/>
              </a:prstGeom>
              <a:blipFill>
                <a:blip r:embed="rId3"/>
                <a:stretch>
                  <a:fillRect t="-2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867FCA3-A39D-47BD-B4AB-33F1C394D4DF}"/>
                  </a:ext>
                </a:extLst>
              </p:cNvPr>
              <p:cNvSpPr/>
              <p:nvPr/>
            </p:nvSpPr>
            <p:spPr>
              <a:xfrm>
                <a:off x="1541891" y="4619395"/>
                <a:ext cx="5040560" cy="2664296"/>
              </a:xfrm>
              <a:prstGeom prst="roundRect">
                <a:avLst/>
              </a:prstGeom>
              <a:solidFill>
                <a:schemeClr val="tx2">
                  <a:lumMod val="8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03200" dist="1270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600000" lon="0" rev="0"/>
                </a:camera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Disconnected graph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 [</a:t>
                </a:r>
                <a:r>
                  <a:rPr lang="en-US" sz="2000" dirty="0" err="1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SoCG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2018]</a:t>
                </a:r>
              </a:p>
              <a:p>
                <a:pPr algn="ctr"/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Spirality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 =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𝑂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(</m:t>
                    </m:r>
                    <m:r>
                      <a:rPr lang="en-US" sz="2000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𝑛</m:t>
                    </m:r>
                    <m:rad>
                      <m:radPr>
                        <m:degHide m:val="on"/>
                        <m:ctrlPr>
                          <a:rPr lang="en-US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Fira Sans" panose="020B05030500000200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Fira Sans" panose="020B0503050000020004" pitchFamily="34" charset="0"/>
                          </a:rPr>
                          <m:t>𝑛</m:t>
                        </m:r>
                      </m:e>
                    </m:rad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867FCA3-A39D-47BD-B4AB-33F1C394D4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891" y="4619395"/>
                <a:ext cx="5040560" cy="266429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203200" dist="1270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24D2184-E494-4C5C-AA71-8BAC554231F2}"/>
              </a:ext>
            </a:extLst>
          </p:cNvPr>
          <p:cNvSpPr/>
          <p:nvPr/>
        </p:nvSpPr>
        <p:spPr>
          <a:xfrm>
            <a:off x="1734992" y="4862027"/>
            <a:ext cx="5040560" cy="2664296"/>
          </a:xfrm>
          <a:prstGeom prst="roundRect">
            <a:avLst/>
          </a:prstGeom>
          <a:solidFill>
            <a:schemeClr val="tx2">
              <a:lumMod val="95000"/>
            </a:schemeClr>
          </a:solidFill>
          <a:ln>
            <a:solidFill>
              <a:schemeClr val="tx1"/>
            </a:solidFill>
          </a:ln>
          <a:effectLst>
            <a:outerShdw blurRad="2032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600000" lon="0" rev="0"/>
            </a:camera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06D2CCF-3588-4DA3-B1BD-4318AB38597C}"/>
                  </a:ext>
                </a:extLst>
              </p:cNvPr>
              <p:cNvSpPr txBox="1"/>
              <p:nvPr/>
            </p:nvSpPr>
            <p:spPr>
              <a:xfrm>
                <a:off x="2347060" y="5705955"/>
                <a:ext cx="381642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Disconnected graph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[GD 2019]</a:t>
                </a:r>
              </a:p>
              <a:p>
                <a:pPr algn="ctr"/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Spirality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 =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𝑂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(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𝑛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06D2CCF-3588-4DA3-B1BD-4318AB385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060" y="5705955"/>
                <a:ext cx="3816424" cy="1323439"/>
              </a:xfrm>
              <a:prstGeom prst="rect">
                <a:avLst/>
              </a:prstGeom>
              <a:blipFill>
                <a:blip r:embed="rId5"/>
                <a:stretch>
                  <a:fillRect t="-2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33FA6668-7E50-4B47-81FD-BF00FB642700}"/>
                  </a:ext>
                </a:extLst>
              </p:cNvPr>
              <p:cNvSpPr/>
              <p:nvPr/>
            </p:nvSpPr>
            <p:spPr>
              <a:xfrm>
                <a:off x="1577509" y="1712467"/>
                <a:ext cx="5040560" cy="2664296"/>
              </a:xfrm>
              <a:prstGeom prst="roundRect">
                <a:avLst/>
              </a:prstGeom>
              <a:solidFill>
                <a:schemeClr val="tx2">
                  <a:lumMod val="8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03200" dist="1270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600000" lon="0" rev="0"/>
                </a:camera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Connected graph 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[</a:t>
                </a:r>
                <a:r>
                  <a:rPr lang="en-US" sz="2000" dirty="0" err="1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SoCG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2018]</a:t>
                </a:r>
                <a:endParaRPr lang="en-US" sz="2000" b="1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pPr algn="ctr"/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Spirality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 =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𝑂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(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𝑛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33FA6668-7E50-4B47-81FD-BF00FB6427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509" y="1712467"/>
                <a:ext cx="5040560" cy="266429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203200" dist="1270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A6269AB-3AB9-4022-86AC-8DCF24508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Disconnected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BA5F99E-E6AB-4799-A63F-EA865C429777}"/>
              </a:ext>
            </a:extLst>
          </p:cNvPr>
          <p:cNvCxnSpPr>
            <a:cxnSpLocks/>
          </p:cNvCxnSpPr>
          <p:nvPr/>
        </p:nvCxnSpPr>
        <p:spPr>
          <a:xfrm>
            <a:off x="6867551" y="3467522"/>
            <a:ext cx="506984" cy="422907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D9D3C0A-1864-4550-A7A5-CD1D48918822}"/>
              </a:ext>
            </a:extLst>
          </p:cNvPr>
          <p:cNvCxnSpPr>
            <a:cxnSpLocks/>
          </p:cNvCxnSpPr>
          <p:nvPr/>
        </p:nvCxnSpPr>
        <p:spPr>
          <a:xfrm flipV="1">
            <a:off x="6933035" y="5206024"/>
            <a:ext cx="441500" cy="421738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30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60FB3B-AB3C-480D-8E2B-2893BB0F8236}"/>
              </a:ext>
            </a:extLst>
          </p:cNvPr>
          <p:cNvSpPr/>
          <p:nvPr/>
        </p:nvSpPr>
        <p:spPr>
          <a:xfrm>
            <a:off x="1828844" y="2035433"/>
            <a:ext cx="10743735" cy="5643325"/>
          </a:xfrm>
          <a:prstGeom prst="roundRect">
            <a:avLst/>
          </a:prstGeom>
          <a:solidFill>
            <a:schemeClr val="tx2">
              <a:lumMod val="95000"/>
            </a:schemeClr>
          </a:solidFill>
          <a:ln>
            <a:solidFill>
              <a:schemeClr val="tx1"/>
            </a:solidFill>
          </a:ln>
          <a:effectLst>
            <a:outerShdw blurRad="2032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600000" lon="0" rev="0"/>
            </a:camera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13E213F6-CC8A-43FB-B84D-91F908BC2B18}"/>
              </a:ext>
            </a:extLst>
          </p:cNvPr>
          <p:cNvSpPr txBox="1">
            <a:spLocks/>
          </p:cNvSpPr>
          <p:nvPr/>
        </p:nvSpPr>
        <p:spPr bwMode="auto">
          <a:xfrm>
            <a:off x="835274" y="731218"/>
            <a:ext cx="12790287" cy="370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3600" b="1">
                <a:solidFill>
                  <a:schemeClr val="accent5">
                    <a:lumMod val="2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1pPr>
            <a:lvl2pPr marL="764337" indent="-37876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 b="1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2pPr>
            <a:lvl3pPr marL="1163516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800" b="1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3pPr>
            <a:lvl4pPr marL="1528673" indent="-3628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800" b="1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4pPr>
            <a:lvl5pPr marL="1927852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800" b="1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5pPr>
            <a:lvl6pPr marL="2581054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6pPr>
            <a:lvl7pPr marL="3234255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7pPr>
            <a:lvl8pPr marL="3887457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8pPr>
            <a:lvl9pPr marL="4540659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6000" kern="0" dirty="0">
                <a:solidFill>
                  <a:schemeClr val="bg1"/>
                </a:solidFill>
                <a:latin typeface="Old computer St" panose="02000500000000000000" pitchFamily="2" charset="0"/>
              </a:rPr>
              <a:t>BATCHED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B81687-84B5-412A-8BF7-A1E3F7F2150C}"/>
                  </a:ext>
                </a:extLst>
              </p:cNvPr>
              <p:cNvSpPr txBox="1"/>
              <p:nvPr/>
            </p:nvSpPr>
            <p:spPr>
              <a:xfrm>
                <a:off x="3312148" y="2377535"/>
                <a:ext cx="8007692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Batched linear morphs </a:t>
                </a:r>
                <a:r>
                  <a:rPr lang="en-US" sz="32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[GD 2019]</a:t>
                </a:r>
              </a:p>
              <a:p>
                <a:pPr algn="ctr"/>
                <a:endParaRPr lang="en-US" sz="32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𝑠</m:t>
                    </m:r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+1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linear morphs</a:t>
                </a:r>
              </a:p>
              <a:p>
                <a:endParaRPr lang="en-US" sz="3200" dirty="0"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B81687-84B5-412A-8BF7-A1E3F7F21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148" y="2377535"/>
                <a:ext cx="8007692" cy="2062103"/>
              </a:xfrm>
              <a:prstGeom prst="rect">
                <a:avLst/>
              </a:prstGeom>
              <a:blipFill>
                <a:blip r:embed="rId2"/>
                <a:stretch>
                  <a:fillRect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9ED68C9-E195-42D9-AC96-9EB9805A0AAF}"/>
              </a:ext>
            </a:extLst>
          </p:cNvPr>
          <p:cNvSpPr/>
          <p:nvPr/>
        </p:nvSpPr>
        <p:spPr>
          <a:xfrm>
            <a:off x="2347442" y="4331618"/>
            <a:ext cx="1404156" cy="822146"/>
          </a:xfrm>
          <a:prstGeom prst="roundRect">
            <a:avLst/>
          </a:prstGeom>
          <a:solidFill>
            <a:schemeClr val="tx2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Fira Sans" panose="020B0503050000020004" pitchFamily="34" charset="0"/>
                <a:ea typeface="Fira Sans" panose="020B0503050000020004" pitchFamily="34" charset="0"/>
              </a:rPr>
              <a:t>Input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4830130-6F6B-492C-B344-01636A3CB695}"/>
              </a:ext>
            </a:extLst>
          </p:cNvPr>
          <p:cNvSpPr/>
          <p:nvPr/>
        </p:nvSpPr>
        <p:spPr>
          <a:xfrm>
            <a:off x="4975734" y="4413548"/>
            <a:ext cx="1950790" cy="1142205"/>
          </a:xfrm>
          <a:prstGeom prst="roundRect">
            <a:avLst/>
          </a:prstGeom>
          <a:solidFill>
            <a:schemeClr val="tx2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Fira Sans" panose="020B0503050000020004" pitchFamily="34" charset="0"/>
                <a:ea typeface="Fira Sans" panose="020B0503050000020004" pitchFamily="34" charset="0"/>
              </a:rPr>
              <a:t>Compute morph</a:t>
            </a:r>
          </a:p>
          <a:p>
            <a:pPr algn="ctr"/>
            <a:r>
              <a:rPr lang="en-US" sz="1600" dirty="0">
                <a:latin typeface="Fira Sans" panose="020B0503050000020004" pitchFamily="34" charset="0"/>
                <a:ea typeface="Fira Sans" panose="020B0503050000020004" pitchFamily="34" charset="0"/>
              </a:rPr>
              <a:t>[</a:t>
            </a:r>
            <a:r>
              <a:rPr lang="en-US" sz="1600" dirty="0" err="1">
                <a:latin typeface="Fira Sans" panose="020B0503050000020004" pitchFamily="34" charset="0"/>
                <a:ea typeface="Fira Sans" panose="020B0503050000020004" pitchFamily="34" charset="0"/>
              </a:rPr>
              <a:t>SoCG</a:t>
            </a:r>
            <a:r>
              <a:rPr lang="en-US" sz="1600" dirty="0">
                <a:latin typeface="Fira Sans" panose="020B0503050000020004" pitchFamily="34" charset="0"/>
                <a:ea typeface="Fira Sans" panose="020B0503050000020004" pitchFamily="34" charset="0"/>
              </a:rPr>
              <a:t> 2018]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4F30737-57AE-40E7-81AA-107ED1197543}"/>
              </a:ext>
            </a:extLst>
          </p:cNvPr>
          <p:cNvSpPr/>
          <p:nvPr/>
        </p:nvSpPr>
        <p:spPr>
          <a:xfrm>
            <a:off x="7709286" y="4456012"/>
            <a:ext cx="1950790" cy="1142205"/>
          </a:xfrm>
          <a:prstGeom prst="roundRect">
            <a:avLst/>
          </a:prstGeom>
          <a:solidFill>
            <a:schemeClr val="tx2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Fira Sans" panose="020B0503050000020004" pitchFamily="34" charset="0"/>
                <a:ea typeface="Fira Sans" panose="020B0503050000020004" pitchFamily="34" charset="0"/>
              </a:rPr>
              <a:t>Straighten drawing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0B6D25F-3405-4E51-A406-69F749561770}"/>
              </a:ext>
            </a:extLst>
          </p:cNvPr>
          <p:cNvSpPr/>
          <p:nvPr/>
        </p:nvSpPr>
        <p:spPr>
          <a:xfrm>
            <a:off x="3848100" y="4433796"/>
            <a:ext cx="1047750" cy="214404"/>
          </a:xfrm>
          <a:custGeom>
            <a:avLst/>
            <a:gdLst>
              <a:gd name="connsiteX0" fmla="*/ 0 w 1047750"/>
              <a:gd name="connsiteY0" fmla="*/ 214404 h 214404"/>
              <a:gd name="connsiteX1" fmla="*/ 590550 w 1047750"/>
              <a:gd name="connsiteY1" fmla="*/ 4854 h 214404"/>
              <a:gd name="connsiteX2" fmla="*/ 1047750 w 1047750"/>
              <a:gd name="connsiteY2" fmla="*/ 62004 h 214404"/>
              <a:gd name="connsiteX3" fmla="*/ 1047750 w 1047750"/>
              <a:gd name="connsiteY3" fmla="*/ 62004 h 2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0" h="214404">
                <a:moveTo>
                  <a:pt x="0" y="214404"/>
                </a:moveTo>
                <a:cubicBezTo>
                  <a:pt x="207962" y="122329"/>
                  <a:pt x="415925" y="30254"/>
                  <a:pt x="590550" y="4854"/>
                </a:cubicBezTo>
                <a:cubicBezTo>
                  <a:pt x="765175" y="-20546"/>
                  <a:pt x="1047750" y="62004"/>
                  <a:pt x="1047750" y="62004"/>
                </a:cubicBezTo>
                <a:lnTo>
                  <a:pt x="1047750" y="62004"/>
                </a:ln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9DCEA0A-A253-4622-BF90-21B28B16443D}"/>
              </a:ext>
            </a:extLst>
          </p:cNvPr>
          <p:cNvSpPr/>
          <p:nvPr/>
        </p:nvSpPr>
        <p:spPr>
          <a:xfrm>
            <a:off x="6255022" y="5973638"/>
            <a:ext cx="1950790" cy="1142205"/>
          </a:xfrm>
          <a:prstGeom prst="roundRect">
            <a:avLst/>
          </a:prstGeom>
          <a:solidFill>
            <a:schemeClr val="tx2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Fira Sans" panose="020B0503050000020004" pitchFamily="34" charset="0"/>
                <a:ea typeface="Fira Sans" panose="020B0503050000020004" pitchFamily="34" charset="0"/>
              </a:rPr>
              <a:t>Combine all </a:t>
            </a:r>
          </a:p>
          <a:p>
            <a:pPr algn="ctr"/>
            <a:r>
              <a:rPr lang="en-US" sz="1600" dirty="0">
                <a:latin typeface="Fira Sans" panose="020B0503050000020004" pitchFamily="34" charset="0"/>
                <a:ea typeface="Fira Sans" panose="020B0503050000020004" pitchFamily="34" charset="0"/>
              </a:rPr>
              <a:t>max. spirality</a:t>
            </a:r>
          </a:p>
          <a:p>
            <a:pPr algn="ctr"/>
            <a:r>
              <a:rPr lang="en-US" sz="1600" dirty="0">
                <a:latin typeface="Fira Sans" panose="020B0503050000020004" pitchFamily="34" charset="0"/>
                <a:ea typeface="Fira Sans" panose="020B0503050000020004" pitchFamily="34" charset="0"/>
              </a:rPr>
              <a:t>linear morphs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8DA065C-A4DF-4ED6-B515-DB5B031BD774}"/>
              </a:ext>
            </a:extLst>
          </p:cNvPr>
          <p:cNvSpPr/>
          <p:nvPr/>
        </p:nvSpPr>
        <p:spPr>
          <a:xfrm>
            <a:off x="10340330" y="6106613"/>
            <a:ext cx="1404156" cy="822146"/>
          </a:xfrm>
          <a:prstGeom prst="roundRect">
            <a:avLst/>
          </a:prstGeom>
          <a:solidFill>
            <a:schemeClr val="tx2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Fira Sans" panose="020B0503050000020004" pitchFamily="34" charset="0"/>
                <a:ea typeface="Fira Sans" panose="020B0503050000020004" pitchFamily="34" charset="0"/>
              </a:rPr>
              <a:t>Output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FB410B5-6D7A-4A00-AE67-7E2479318C54}"/>
              </a:ext>
            </a:extLst>
          </p:cNvPr>
          <p:cNvSpPr/>
          <p:nvPr/>
        </p:nvSpPr>
        <p:spPr>
          <a:xfrm>
            <a:off x="6877050" y="4000457"/>
            <a:ext cx="952500" cy="361993"/>
          </a:xfrm>
          <a:custGeom>
            <a:avLst/>
            <a:gdLst>
              <a:gd name="connsiteX0" fmla="*/ 0 w 952500"/>
              <a:gd name="connsiteY0" fmla="*/ 342943 h 361993"/>
              <a:gd name="connsiteX1" fmla="*/ 400050 w 952500"/>
              <a:gd name="connsiteY1" fmla="*/ 43 h 361993"/>
              <a:gd name="connsiteX2" fmla="*/ 952500 w 952500"/>
              <a:gd name="connsiteY2" fmla="*/ 361993 h 36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0" h="361993">
                <a:moveTo>
                  <a:pt x="0" y="342943"/>
                </a:moveTo>
                <a:cubicBezTo>
                  <a:pt x="120650" y="169905"/>
                  <a:pt x="241300" y="-3132"/>
                  <a:pt x="400050" y="43"/>
                </a:cubicBezTo>
                <a:cubicBezTo>
                  <a:pt x="558800" y="3218"/>
                  <a:pt x="755650" y="182605"/>
                  <a:pt x="952500" y="361993"/>
                </a:cubicBez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558B175-FBE3-4649-A1FB-6156F1A17B90}"/>
              </a:ext>
            </a:extLst>
          </p:cNvPr>
          <p:cNvSpPr/>
          <p:nvPr/>
        </p:nvSpPr>
        <p:spPr>
          <a:xfrm>
            <a:off x="8401050" y="5657850"/>
            <a:ext cx="956186" cy="1047750"/>
          </a:xfrm>
          <a:custGeom>
            <a:avLst/>
            <a:gdLst>
              <a:gd name="connsiteX0" fmla="*/ 266700 w 956186"/>
              <a:gd name="connsiteY0" fmla="*/ 0 h 1047750"/>
              <a:gd name="connsiteX1" fmla="*/ 952500 w 956186"/>
              <a:gd name="connsiteY1" fmla="*/ 838200 h 1047750"/>
              <a:gd name="connsiteX2" fmla="*/ 0 w 956186"/>
              <a:gd name="connsiteY2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6186" h="1047750">
                <a:moveTo>
                  <a:pt x="266700" y="0"/>
                </a:moveTo>
                <a:cubicBezTo>
                  <a:pt x="631825" y="331787"/>
                  <a:pt x="996950" y="663575"/>
                  <a:pt x="952500" y="838200"/>
                </a:cubicBezTo>
                <a:cubicBezTo>
                  <a:pt x="908050" y="1012825"/>
                  <a:pt x="454025" y="1030287"/>
                  <a:pt x="0" y="1047750"/>
                </a:cubicBez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84AF1D7-127F-4EF4-9D5D-314B474592D3}"/>
              </a:ext>
            </a:extLst>
          </p:cNvPr>
          <p:cNvSpPr/>
          <p:nvPr/>
        </p:nvSpPr>
        <p:spPr>
          <a:xfrm>
            <a:off x="5328356" y="5753100"/>
            <a:ext cx="767644" cy="989998"/>
          </a:xfrm>
          <a:custGeom>
            <a:avLst/>
            <a:gdLst>
              <a:gd name="connsiteX0" fmla="*/ 767644 w 767644"/>
              <a:gd name="connsiteY0" fmla="*/ 952500 h 989998"/>
              <a:gd name="connsiteX1" fmla="*/ 5644 w 767644"/>
              <a:gd name="connsiteY1" fmla="*/ 876300 h 989998"/>
              <a:gd name="connsiteX2" fmla="*/ 481894 w 767644"/>
              <a:gd name="connsiteY2" fmla="*/ 0 h 98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7644" h="989998">
                <a:moveTo>
                  <a:pt x="767644" y="952500"/>
                </a:moveTo>
                <a:cubicBezTo>
                  <a:pt x="410456" y="993775"/>
                  <a:pt x="53269" y="1035050"/>
                  <a:pt x="5644" y="876300"/>
                </a:cubicBezTo>
                <a:cubicBezTo>
                  <a:pt x="-41981" y="717550"/>
                  <a:pt x="219956" y="358775"/>
                  <a:pt x="481894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A937196-0B5D-4C8F-9407-2CEF0CBA78EE}"/>
              </a:ext>
            </a:extLst>
          </p:cNvPr>
          <p:cNvSpPr/>
          <p:nvPr/>
        </p:nvSpPr>
        <p:spPr>
          <a:xfrm>
            <a:off x="9734550" y="5295900"/>
            <a:ext cx="1276350" cy="666750"/>
          </a:xfrm>
          <a:custGeom>
            <a:avLst/>
            <a:gdLst>
              <a:gd name="connsiteX0" fmla="*/ 0 w 1276350"/>
              <a:gd name="connsiteY0" fmla="*/ 0 h 666750"/>
              <a:gd name="connsiteX1" fmla="*/ 933450 w 1276350"/>
              <a:gd name="connsiteY1" fmla="*/ 209550 h 666750"/>
              <a:gd name="connsiteX2" fmla="*/ 1276350 w 1276350"/>
              <a:gd name="connsiteY2" fmla="*/ 66675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6350" h="666750">
                <a:moveTo>
                  <a:pt x="0" y="0"/>
                </a:moveTo>
                <a:cubicBezTo>
                  <a:pt x="360362" y="49212"/>
                  <a:pt x="720725" y="98425"/>
                  <a:pt x="933450" y="209550"/>
                </a:cubicBezTo>
                <a:cubicBezTo>
                  <a:pt x="1146175" y="320675"/>
                  <a:pt x="1211262" y="493712"/>
                  <a:pt x="1276350" y="666750"/>
                </a:cubicBez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29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4" grpId="0" animBg="1"/>
      <p:bldP spid="27" grpId="0" animBg="1"/>
      <p:bldP spid="28" grpId="0" animBg="1"/>
      <p:bldP spid="8" grpId="0" animBg="1"/>
      <p:bldP spid="9" grpId="0" animBg="1"/>
      <p:bldP spid="34" grpId="0" animBg="1"/>
      <p:bldP spid="3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8E672CF-2E30-4038-AEED-7733B52134E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4914678"/>
                  </p:ext>
                </p:extLst>
              </p:nvPr>
            </p:nvGraphicFramePr>
            <p:xfrm>
              <a:off x="619250" y="1343278"/>
              <a:ext cx="13559890" cy="625570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904656">
                      <a:extLst>
                        <a:ext uri="{9D8B030D-6E8A-4147-A177-3AD203B41FA5}">
                          <a16:colId xmlns:a16="http://schemas.microsoft.com/office/drawing/2014/main" val="2956282492"/>
                        </a:ext>
                      </a:extLst>
                    </a:gridCol>
                    <a:gridCol w="1656184">
                      <a:extLst>
                        <a:ext uri="{9D8B030D-6E8A-4147-A177-3AD203B41FA5}">
                          <a16:colId xmlns:a16="http://schemas.microsoft.com/office/drawing/2014/main" val="3715454475"/>
                        </a:ext>
                      </a:extLst>
                    </a:gridCol>
                    <a:gridCol w="5999050">
                      <a:extLst>
                        <a:ext uri="{9D8B030D-6E8A-4147-A177-3AD203B41FA5}">
                          <a16:colId xmlns:a16="http://schemas.microsoft.com/office/drawing/2014/main" val="145429789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[</a:t>
                          </a:r>
                          <a:r>
                            <a:rPr lang="en-US" b="1" dirty="0" err="1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SoCG</a:t>
                          </a:r>
                          <a:r>
                            <a:rPr lang="en-US" b="1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2018]</a:t>
                          </a:r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  <a:p>
                          <a:endParaRPr lang="en-US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b="1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30640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[GD 2019]</a:t>
                          </a:r>
                        </a:p>
                        <a:p>
                          <a:endParaRPr lang="en-US" b="1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83166093"/>
                      </a:ext>
                    </a:extLst>
                  </a:tr>
                  <a:tr h="1967193"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solidFill>
                                <a:schemeClr val="bg1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While reducing spirality by one, we can combine</a:t>
                          </a:r>
                          <a:r>
                            <a:rPr lang="en-US" b="0" dirty="0">
                              <a:solidFill>
                                <a:srgbClr val="0070C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all horizontal (vertical) </a:t>
                          </a:r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linear slides.</a:t>
                          </a:r>
                        </a:p>
                        <a:p>
                          <a:endParaRPr lang="en-US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solidFill>
                                <a:schemeClr val="bg1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While reducing spirality by one, we can combine</a:t>
                          </a:r>
                          <a:r>
                            <a:rPr lang="en-US" b="0" dirty="0">
                              <a:solidFill>
                                <a:srgbClr val="0070C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all </a:t>
                          </a:r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linear slides.</a:t>
                          </a:r>
                        </a:p>
                        <a:p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527047505"/>
                      </a:ext>
                    </a:extLst>
                  </a:tr>
                  <a:tr h="1865419"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solidFill>
                                <a:schemeClr val="tx2">
                                  <a:lumMod val="85000"/>
                                </a:schemeClr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We require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chemeClr val="tx2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solidFill>
                                        <a:schemeClr val="tx2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oMath>
                          </a14:m>
                          <a:r>
                            <a:rPr lang="en-US" b="0" dirty="0">
                              <a:solidFill>
                                <a:schemeClr val="tx2">
                                  <a:lumMod val="85000"/>
                                </a:schemeClr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additional organizational linear morphs.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b="0" dirty="0">
                            <a:solidFill>
                              <a:schemeClr val="tx2">
                                <a:lumMod val="85000"/>
                              </a:schemeClr>
                            </a:solidFill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30640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dirty="0">
                              <a:solidFill>
                                <a:schemeClr val="tx2">
                                  <a:lumMod val="85000"/>
                                </a:schemeClr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We require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b="0" dirty="0">
                              <a:solidFill>
                                <a:schemeClr val="tx2">
                                  <a:lumMod val="85000"/>
                                </a:schemeClr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additional organizational linear morphs.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14382132"/>
                      </a:ext>
                    </a:extLst>
                  </a:tr>
                  <a:tr h="1539173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chemeClr val="tx2">
                                  <a:lumMod val="85000"/>
                                </a:schemeClr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Total: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b="0" dirty="0">
                              <a:solidFill>
                                <a:schemeClr val="tx2">
                                  <a:lumMod val="85000"/>
                                </a:schemeClr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linear morphs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2">
                                <a:lumMod val="85000"/>
                              </a:schemeClr>
                            </a:solidFill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30640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>
                              <a:solidFill>
                                <a:schemeClr val="tx2">
                                  <a:lumMod val="85000"/>
                                </a:schemeClr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Total:</a:t>
                          </a:r>
                          <a:r>
                            <a:rPr lang="en-US" b="0" dirty="0">
                              <a:solidFill>
                                <a:schemeClr val="tx2">
                                  <a:lumMod val="85000"/>
                                </a:schemeClr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a14:m>
                          <a:r>
                            <a:rPr lang="en-US" b="0" dirty="0">
                              <a:solidFill>
                                <a:schemeClr val="tx2">
                                  <a:lumMod val="85000"/>
                                </a:schemeClr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linear morphs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260744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8E672CF-2E30-4038-AEED-7733B52134E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4914678"/>
                  </p:ext>
                </p:extLst>
              </p:nvPr>
            </p:nvGraphicFramePr>
            <p:xfrm>
              <a:off x="619250" y="1343278"/>
              <a:ext cx="13559890" cy="625570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904656">
                      <a:extLst>
                        <a:ext uri="{9D8B030D-6E8A-4147-A177-3AD203B41FA5}">
                          <a16:colId xmlns:a16="http://schemas.microsoft.com/office/drawing/2014/main" val="2956282492"/>
                        </a:ext>
                      </a:extLst>
                    </a:gridCol>
                    <a:gridCol w="1656184">
                      <a:extLst>
                        <a:ext uri="{9D8B030D-6E8A-4147-A177-3AD203B41FA5}">
                          <a16:colId xmlns:a16="http://schemas.microsoft.com/office/drawing/2014/main" val="3715454475"/>
                        </a:ext>
                      </a:extLst>
                    </a:gridCol>
                    <a:gridCol w="5999050">
                      <a:extLst>
                        <a:ext uri="{9D8B030D-6E8A-4147-A177-3AD203B41FA5}">
                          <a16:colId xmlns:a16="http://schemas.microsoft.com/office/drawing/2014/main" val="1454297899"/>
                        </a:ext>
                      </a:extLst>
                    </a:gridCol>
                  </a:tblGrid>
                  <a:tr h="88392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[</a:t>
                          </a:r>
                          <a:r>
                            <a:rPr lang="en-US" b="1" dirty="0" err="1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SoCG</a:t>
                          </a:r>
                          <a:r>
                            <a:rPr lang="en-US" b="1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2018]</a:t>
                          </a:r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  <a:p>
                          <a:endParaRPr lang="en-US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b="1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30640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[GD 2019]</a:t>
                          </a:r>
                        </a:p>
                        <a:p>
                          <a:endParaRPr lang="en-US" b="1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83166093"/>
                      </a:ext>
                    </a:extLst>
                  </a:tr>
                  <a:tr h="1967193"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solidFill>
                                <a:schemeClr val="bg1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While reducing spirality by one, we can combine</a:t>
                          </a:r>
                          <a:r>
                            <a:rPr lang="en-US" b="0" dirty="0">
                              <a:solidFill>
                                <a:srgbClr val="0070C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all horizontal (vertical) </a:t>
                          </a:r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linear slides.</a:t>
                          </a:r>
                        </a:p>
                        <a:p>
                          <a:endParaRPr lang="en-US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solidFill>
                                <a:schemeClr val="bg1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While reducing spirality by one, we can combine</a:t>
                          </a:r>
                          <a:r>
                            <a:rPr lang="en-US" b="0" dirty="0">
                              <a:solidFill>
                                <a:srgbClr val="0070C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all </a:t>
                          </a:r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linear slides.</a:t>
                          </a:r>
                        </a:p>
                        <a:p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527047505"/>
                      </a:ext>
                    </a:extLst>
                  </a:tr>
                  <a:tr h="18654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155882" r="-129618" b="-826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b="0" dirty="0">
                            <a:solidFill>
                              <a:schemeClr val="tx2">
                                <a:lumMod val="85000"/>
                              </a:schemeClr>
                            </a:solidFill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26118" t="-155882" b="-826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4382132"/>
                      </a:ext>
                    </a:extLst>
                  </a:tr>
                  <a:tr h="153917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309486" r="-129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2">
                                <a:lumMod val="85000"/>
                              </a:schemeClr>
                            </a:solidFill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26118" t="-3094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60744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Batched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764606-1600-4158-A625-041A580F1DFE}"/>
              </a:ext>
            </a:extLst>
          </p:cNvPr>
          <p:cNvCxnSpPr>
            <a:cxnSpLocks/>
          </p:cNvCxnSpPr>
          <p:nvPr/>
        </p:nvCxnSpPr>
        <p:spPr>
          <a:xfrm>
            <a:off x="7099970" y="4"/>
            <a:ext cx="0" cy="8231180"/>
          </a:xfrm>
          <a:prstGeom prst="line">
            <a:avLst/>
          </a:prstGeom>
          <a:ln w="3492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14881"/>
      </p:ext>
    </p:extLst>
  </p:cSld>
  <p:clrMapOvr>
    <a:masterClrMapping/>
  </p:clrMapOvr>
  <p:transition spd="slow">
    <p:push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8E672CF-2E30-4038-AEED-7733B52134E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3307145"/>
                  </p:ext>
                </p:extLst>
              </p:nvPr>
            </p:nvGraphicFramePr>
            <p:xfrm>
              <a:off x="619250" y="1343278"/>
              <a:ext cx="13559890" cy="625570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904656">
                      <a:extLst>
                        <a:ext uri="{9D8B030D-6E8A-4147-A177-3AD203B41FA5}">
                          <a16:colId xmlns:a16="http://schemas.microsoft.com/office/drawing/2014/main" val="2956282492"/>
                        </a:ext>
                      </a:extLst>
                    </a:gridCol>
                    <a:gridCol w="1656184">
                      <a:extLst>
                        <a:ext uri="{9D8B030D-6E8A-4147-A177-3AD203B41FA5}">
                          <a16:colId xmlns:a16="http://schemas.microsoft.com/office/drawing/2014/main" val="3715454475"/>
                        </a:ext>
                      </a:extLst>
                    </a:gridCol>
                    <a:gridCol w="5999050">
                      <a:extLst>
                        <a:ext uri="{9D8B030D-6E8A-4147-A177-3AD203B41FA5}">
                          <a16:colId xmlns:a16="http://schemas.microsoft.com/office/drawing/2014/main" val="145429789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[</a:t>
                          </a:r>
                          <a:r>
                            <a:rPr lang="en-US" b="1" dirty="0" err="1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SoCG</a:t>
                          </a:r>
                          <a:r>
                            <a:rPr lang="en-US" b="1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2018]</a:t>
                          </a:r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  <a:p>
                          <a:endParaRPr lang="en-US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b="1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30640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[GD 2019]</a:t>
                          </a:r>
                        </a:p>
                        <a:p>
                          <a:endParaRPr lang="en-US" b="1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83166093"/>
                      </a:ext>
                    </a:extLst>
                  </a:tr>
                  <a:tr h="1967193"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solidFill>
                                <a:schemeClr val="bg1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While reducing spirality by one, we can combine</a:t>
                          </a:r>
                          <a:r>
                            <a:rPr lang="en-US" b="0" dirty="0">
                              <a:solidFill>
                                <a:srgbClr val="0070C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all horizontal (vertical) </a:t>
                          </a:r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linear slides.</a:t>
                          </a:r>
                        </a:p>
                        <a:p>
                          <a:endParaRPr lang="en-US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solidFill>
                                <a:schemeClr val="bg1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While reducing spirality by one, we can combine</a:t>
                          </a:r>
                          <a:r>
                            <a:rPr lang="en-US" b="0" dirty="0">
                              <a:solidFill>
                                <a:srgbClr val="0070C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all </a:t>
                          </a:r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linear slides.</a:t>
                          </a:r>
                        </a:p>
                        <a:p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527047505"/>
                      </a:ext>
                    </a:extLst>
                  </a:tr>
                  <a:tr h="1865419"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We require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oMath>
                          </a14:m>
                          <a:r>
                            <a:rPr lang="en-US" b="0" dirty="0">
                              <a:solidFill>
                                <a:srgbClr val="0070C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additional </a:t>
                          </a:r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organizational linear morphs.</a:t>
                          </a:r>
                        </a:p>
                        <a:p>
                          <a:endParaRPr lang="en-US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30640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We require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b="0" dirty="0">
                              <a:solidFill>
                                <a:srgbClr val="0070C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additional </a:t>
                          </a:r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organizational linear morphs.</a:t>
                          </a:r>
                        </a:p>
                        <a:p>
                          <a:pPr marL="0" marR="0" lvl="0" indent="0" algn="l" defTabSz="130640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14382132"/>
                      </a:ext>
                    </a:extLst>
                  </a:tr>
                  <a:tr h="1539173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solidFill>
                                <a:schemeClr val="tx2">
                                  <a:lumMod val="85000"/>
                                </a:schemeClr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Total: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b="0" dirty="0">
                              <a:solidFill>
                                <a:schemeClr val="tx2">
                                  <a:lumMod val="85000"/>
                                </a:schemeClr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linear morphs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2">
                                <a:lumMod val="85000"/>
                              </a:schemeClr>
                            </a:solidFill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30640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>
                              <a:solidFill>
                                <a:schemeClr val="tx2">
                                  <a:lumMod val="85000"/>
                                </a:schemeClr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Total:</a:t>
                          </a:r>
                          <a:r>
                            <a:rPr lang="en-US" b="0" dirty="0">
                              <a:solidFill>
                                <a:schemeClr val="tx2">
                                  <a:lumMod val="85000"/>
                                </a:schemeClr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a14:m>
                          <a:r>
                            <a:rPr lang="en-US" b="0" dirty="0">
                              <a:solidFill>
                                <a:schemeClr val="tx2">
                                  <a:lumMod val="85000"/>
                                </a:schemeClr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linear morphs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260744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8E672CF-2E30-4038-AEED-7733B52134E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3307145"/>
                  </p:ext>
                </p:extLst>
              </p:nvPr>
            </p:nvGraphicFramePr>
            <p:xfrm>
              <a:off x="619250" y="1343278"/>
              <a:ext cx="13559890" cy="625570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904656">
                      <a:extLst>
                        <a:ext uri="{9D8B030D-6E8A-4147-A177-3AD203B41FA5}">
                          <a16:colId xmlns:a16="http://schemas.microsoft.com/office/drawing/2014/main" val="2956282492"/>
                        </a:ext>
                      </a:extLst>
                    </a:gridCol>
                    <a:gridCol w="1656184">
                      <a:extLst>
                        <a:ext uri="{9D8B030D-6E8A-4147-A177-3AD203B41FA5}">
                          <a16:colId xmlns:a16="http://schemas.microsoft.com/office/drawing/2014/main" val="3715454475"/>
                        </a:ext>
                      </a:extLst>
                    </a:gridCol>
                    <a:gridCol w="5999050">
                      <a:extLst>
                        <a:ext uri="{9D8B030D-6E8A-4147-A177-3AD203B41FA5}">
                          <a16:colId xmlns:a16="http://schemas.microsoft.com/office/drawing/2014/main" val="1454297899"/>
                        </a:ext>
                      </a:extLst>
                    </a:gridCol>
                  </a:tblGrid>
                  <a:tr h="88392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[</a:t>
                          </a:r>
                          <a:r>
                            <a:rPr lang="en-US" b="1" dirty="0" err="1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SoCG</a:t>
                          </a:r>
                          <a:r>
                            <a:rPr lang="en-US" b="1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2018]</a:t>
                          </a:r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  <a:p>
                          <a:endParaRPr lang="en-US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b="1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30640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[GD 2019]</a:t>
                          </a:r>
                        </a:p>
                        <a:p>
                          <a:endParaRPr lang="en-US" b="1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83166093"/>
                      </a:ext>
                    </a:extLst>
                  </a:tr>
                  <a:tr h="1967193"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solidFill>
                                <a:schemeClr val="bg1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While reducing spirality by one, we can combine</a:t>
                          </a:r>
                          <a:r>
                            <a:rPr lang="en-US" b="0" dirty="0">
                              <a:solidFill>
                                <a:srgbClr val="0070C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all horizontal (vertical) </a:t>
                          </a:r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linear slides.</a:t>
                          </a:r>
                        </a:p>
                        <a:p>
                          <a:endParaRPr lang="en-US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solidFill>
                                <a:schemeClr val="bg1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While reducing spirality by one, we can combine</a:t>
                          </a:r>
                          <a:r>
                            <a:rPr lang="en-US" b="0" dirty="0">
                              <a:solidFill>
                                <a:srgbClr val="0070C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all </a:t>
                          </a:r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linear slides.</a:t>
                          </a:r>
                        </a:p>
                        <a:p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527047505"/>
                      </a:ext>
                    </a:extLst>
                  </a:tr>
                  <a:tr h="18654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55882" r="-129618" b="-826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26118" t="-155882" b="-826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4382132"/>
                      </a:ext>
                    </a:extLst>
                  </a:tr>
                  <a:tr h="153917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309486" r="-129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2">
                                <a:lumMod val="85000"/>
                              </a:schemeClr>
                            </a:solidFill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26118" t="-3094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60744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Batched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764606-1600-4158-A625-041A580F1DFE}"/>
              </a:ext>
            </a:extLst>
          </p:cNvPr>
          <p:cNvCxnSpPr>
            <a:cxnSpLocks/>
          </p:cNvCxnSpPr>
          <p:nvPr/>
        </p:nvCxnSpPr>
        <p:spPr>
          <a:xfrm>
            <a:off x="7099970" y="4"/>
            <a:ext cx="0" cy="8231180"/>
          </a:xfrm>
          <a:prstGeom prst="line">
            <a:avLst/>
          </a:prstGeom>
          <a:ln w="3492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9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8E672CF-2E30-4038-AEED-7733B52134E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1815646"/>
                  </p:ext>
                </p:extLst>
              </p:nvPr>
            </p:nvGraphicFramePr>
            <p:xfrm>
              <a:off x="619250" y="1343278"/>
              <a:ext cx="13559890" cy="625570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904656">
                      <a:extLst>
                        <a:ext uri="{9D8B030D-6E8A-4147-A177-3AD203B41FA5}">
                          <a16:colId xmlns:a16="http://schemas.microsoft.com/office/drawing/2014/main" val="2956282492"/>
                        </a:ext>
                      </a:extLst>
                    </a:gridCol>
                    <a:gridCol w="1656184">
                      <a:extLst>
                        <a:ext uri="{9D8B030D-6E8A-4147-A177-3AD203B41FA5}">
                          <a16:colId xmlns:a16="http://schemas.microsoft.com/office/drawing/2014/main" val="3715454475"/>
                        </a:ext>
                      </a:extLst>
                    </a:gridCol>
                    <a:gridCol w="5999050">
                      <a:extLst>
                        <a:ext uri="{9D8B030D-6E8A-4147-A177-3AD203B41FA5}">
                          <a16:colId xmlns:a16="http://schemas.microsoft.com/office/drawing/2014/main" val="145429789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[</a:t>
                          </a:r>
                          <a:r>
                            <a:rPr lang="en-US" b="1" dirty="0" err="1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SoCG</a:t>
                          </a:r>
                          <a:r>
                            <a:rPr lang="en-US" b="1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2018]</a:t>
                          </a:r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  <a:p>
                          <a:endParaRPr lang="en-US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b="1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30640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[GD 2019]</a:t>
                          </a:r>
                        </a:p>
                        <a:p>
                          <a:endParaRPr lang="en-US" b="1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83166093"/>
                      </a:ext>
                    </a:extLst>
                  </a:tr>
                  <a:tr h="1967193"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solidFill>
                                <a:schemeClr val="bg1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While reducing spirality by one, we can combine</a:t>
                          </a:r>
                          <a:r>
                            <a:rPr lang="en-US" b="0" dirty="0">
                              <a:solidFill>
                                <a:srgbClr val="0070C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all horizontal (vertical) </a:t>
                          </a:r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linear slides.</a:t>
                          </a:r>
                        </a:p>
                        <a:p>
                          <a:endParaRPr lang="en-US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solidFill>
                                <a:schemeClr val="bg1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While reducing spirality by one, we can combine</a:t>
                          </a:r>
                          <a:r>
                            <a:rPr lang="en-US" b="0" dirty="0">
                              <a:solidFill>
                                <a:srgbClr val="0070C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all </a:t>
                          </a:r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linear slides.</a:t>
                          </a:r>
                        </a:p>
                        <a:p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527047505"/>
                      </a:ext>
                    </a:extLst>
                  </a:tr>
                  <a:tr h="1865419"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We require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oMath>
                          </a14:m>
                          <a:r>
                            <a:rPr lang="en-US" b="0" dirty="0">
                              <a:solidFill>
                                <a:srgbClr val="0070C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additional </a:t>
                          </a:r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organizational linear morphs.</a:t>
                          </a:r>
                        </a:p>
                        <a:p>
                          <a:endParaRPr lang="en-US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30640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We require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b="0" dirty="0">
                              <a:solidFill>
                                <a:srgbClr val="0070C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additional </a:t>
                          </a:r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organizational linear morphs.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14382132"/>
                      </a:ext>
                    </a:extLst>
                  </a:tr>
                  <a:tr h="1539173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Total: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linear morphs</a:t>
                          </a:r>
                        </a:p>
                        <a:p>
                          <a:endParaRPr lang="en-US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30640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Total:</a:t>
                          </a:r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a14:m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linear morphs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260744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8E672CF-2E30-4038-AEED-7733B52134E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1815646"/>
                  </p:ext>
                </p:extLst>
              </p:nvPr>
            </p:nvGraphicFramePr>
            <p:xfrm>
              <a:off x="619250" y="1343278"/>
              <a:ext cx="13559890" cy="625570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904656">
                      <a:extLst>
                        <a:ext uri="{9D8B030D-6E8A-4147-A177-3AD203B41FA5}">
                          <a16:colId xmlns:a16="http://schemas.microsoft.com/office/drawing/2014/main" val="2956282492"/>
                        </a:ext>
                      </a:extLst>
                    </a:gridCol>
                    <a:gridCol w="1656184">
                      <a:extLst>
                        <a:ext uri="{9D8B030D-6E8A-4147-A177-3AD203B41FA5}">
                          <a16:colId xmlns:a16="http://schemas.microsoft.com/office/drawing/2014/main" val="3715454475"/>
                        </a:ext>
                      </a:extLst>
                    </a:gridCol>
                    <a:gridCol w="5999050">
                      <a:extLst>
                        <a:ext uri="{9D8B030D-6E8A-4147-A177-3AD203B41FA5}">
                          <a16:colId xmlns:a16="http://schemas.microsoft.com/office/drawing/2014/main" val="1454297899"/>
                        </a:ext>
                      </a:extLst>
                    </a:gridCol>
                  </a:tblGrid>
                  <a:tr h="88392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[</a:t>
                          </a:r>
                          <a:r>
                            <a:rPr lang="en-US" b="1" dirty="0" err="1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SoCG</a:t>
                          </a:r>
                          <a:r>
                            <a:rPr lang="en-US" b="1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2018]</a:t>
                          </a:r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  <a:p>
                          <a:endParaRPr lang="en-US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b="1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30640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[GD 2019]</a:t>
                          </a:r>
                        </a:p>
                        <a:p>
                          <a:endParaRPr lang="en-US" b="1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83166093"/>
                      </a:ext>
                    </a:extLst>
                  </a:tr>
                  <a:tr h="1967193"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solidFill>
                                <a:schemeClr val="bg1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While reducing spirality by one, we can combine</a:t>
                          </a:r>
                          <a:r>
                            <a:rPr lang="en-US" b="0" dirty="0">
                              <a:solidFill>
                                <a:srgbClr val="0070C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all horizontal (vertical) </a:t>
                          </a:r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linear slides.</a:t>
                          </a:r>
                        </a:p>
                        <a:p>
                          <a:endParaRPr lang="en-US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solidFill>
                                <a:schemeClr val="bg1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While reducing spirality by one, we can combine</a:t>
                          </a:r>
                          <a:r>
                            <a:rPr lang="en-US" b="0" dirty="0">
                              <a:solidFill>
                                <a:srgbClr val="0070C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all </a:t>
                          </a:r>
                          <a:r>
                            <a:rPr lang="en-US" b="0" dirty="0"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linear slides.</a:t>
                          </a:r>
                        </a:p>
                        <a:p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527047505"/>
                      </a:ext>
                    </a:extLst>
                  </a:tr>
                  <a:tr h="18654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55882" r="-129618" b="-826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b="0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26118" t="-155882" b="-826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4382132"/>
                      </a:ext>
                    </a:extLst>
                  </a:tr>
                  <a:tr h="153917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309486" r="-129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26118" t="-3094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60744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Batched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764606-1600-4158-A625-041A580F1DFE}"/>
              </a:ext>
            </a:extLst>
          </p:cNvPr>
          <p:cNvCxnSpPr>
            <a:cxnSpLocks/>
          </p:cNvCxnSpPr>
          <p:nvPr/>
        </p:nvCxnSpPr>
        <p:spPr>
          <a:xfrm>
            <a:off x="7099970" y="4"/>
            <a:ext cx="0" cy="8231180"/>
          </a:xfrm>
          <a:prstGeom prst="line">
            <a:avLst/>
          </a:prstGeom>
          <a:ln w="3492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9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 Proof ’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72C63E-A997-48D4-9F4D-65FB3D17BA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442" y="5199616"/>
            <a:ext cx="2865678" cy="10746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171B73-C858-4FD2-BAD5-EF167762D5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442" y="2426151"/>
            <a:ext cx="2865678" cy="107462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FE6EC91-A3CD-4BD0-833E-C72E738C0F82}"/>
              </a:ext>
            </a:extLst>
          </p:cNvPr>
          <p:cNvCxnSpPr>
            <a:cxnSpLocks/>
          </p:cNvCxnSpPr>
          <p:nvPr/>
        </p:nvCxnSpPr>
        <p:spPr>
          <a:xfrm>
            <a:off x="12781281" y="4043586"/>
            <a:ext cx="0" cy="613224"/>
          </a:xfrm>
          <a:prstGeom prst="straightConnector1">
            <a:avLst/>
          </a:prstGeom>
          <a:ln w="889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EFCBD0B-6155-4ECD-AD3E-0E006EA85A43}"/>
              </a:ext>
            </a:extLst>
          </p:cNvPr>
          <p:cNvSpPr/>
          <p:nvPr/>
        </p:nvSpPr>
        <p:spPr>
          <a:xfrm>
            <a:off x="4424513" y="6687342"/>
            <a:ext cx="1848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/>
            <a:r>
              <a:rPr lang="en-US" sz="2400" b="1" dirty="0">
                <a:latin typeface="Fira Sans" panose="020B0503050000020004" pitchFamily="34" charset="0"/>
                <a:ea typeface="Fira Sans" panose="020B0503050000020004" pitchFamily="34" charset="0"/>
              </a:rPr>
              <a:t>[</a:t>
            </a:r>
            <a:r>
              <a:rPr lang="en-US" sz="2400" b="1" dirty="0" err="1">
                <a:latin typeface="Fira Sans" panose="020B0503050000020004" pitchFamily="34" charset="0"/>
                <a:ea typeface="Fira Sans" panose="020B0503050000020004" pitchFamily="34" charset="0"/>
              </a:rPr>
              <a:t>SoCG</a:t>
            </a:r>
            <a:r>
              <a:rPr lang="en-US" sz="2400" b="1" dirty="0">
                <a:latin typeface="Fira Sans" panose="020B0503050000020004" pitchFamily="34" charset="0"/>
                <a:ea typeface="Fira Sans" panose="020B0503050000020004" pitchFamily="34" charset="0"/>
              </a:rPr>
              <a:t> 2018]</a:t>
            </a:r>
            <a:endParaRPr lang="en-US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3BF76C-A294-48E0-82C8-BB7310469A5B}"/>
              </a:ext>
            </a:extLst>
          </p:cNvPr>
          <p:cNvCxnSpPr>
            <a:cxnSpLocks/>
          </p:cNvCxnSpPr>
          <p:nvPr/>
        </p:nvCxnSpPr>
        <p:spPr>
          <a:xfrm>
            <a:off x="10412338" y="0"/>
            <a:ext cx="0" cy="8231184"/>
          </a:xfrm>
          <a:prstGeom prst="line">
            <a:avLst/>
          </a:prstGeom>
          <a:ln w="3492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biedl_socg">
            <a:hlinkClick r:id="" action="ppaction://media"/>
            <a:extLst>
              <a:ext uri="{FF2B5EF4-FFF2-40B4-BE49-F238E27FC236}">
                <a16:creationId xmlns:a16="http://schemas.microsoft.com/office/drawing/2014/main" id="{98A336FF-6E26-412F-B968-4DB396D252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5317" t="9481" r="9600" b="6519"/>
          <a:stretch/>
        </p:blipFill>
        <p:spPr>
          <a:xfrm>
            <a:off x="1987401" y="1811337"/>
            <a:ext cx="6912769" cy="43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6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B4CB0C-3A1A-412F-81B8-FD2A36F6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 Proof ’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72C63E-A997-48D4-9F4D-65FB3D17BA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442" y="5199616"/>
            <a:ext cx="2865678" cy="10746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171B73-C858-4FD2-BAD5-EF167762D5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442" y="2426151"/>
            <a:ext cx="2865678" cy="107462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FE6EC91-A3CD-4BD0-833E-C72E738C0F82}"/>
              </a:ext>
            </a:extLst>
          </p:cNvPr>
          <p:cNvCxnSpPr>
            <a:cxnSpLocks/>
          </p:cNvCxnSpPr>
          <p:nvPr/>
        </p:nvCxnSpPr>
        <p:spPr>
          <a:xfrm>
            <a:off x="12781281" y="4043586"/>
            <a:ext cx="0" cy="613224"/>
          </a:xfrm>
          <a:prstGeom prst="straightConnector1">
            <a:avLst/>
          </a:prstGeom>
          <a:ln w="889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EFCBD0B-6155-4ECD-AD3E-0E006EA85A43}"/>
              </a:ext>
            </a:extLst>
          </p:cNvPr>
          <p:cNvSpPr/>
          <p:nvPr/>
        </p:nvSpPr>
        <p:spPr>
          <a:xfrm>
            <a:off x="4593628" y="6687342"/>
            <a:ext cx="1510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/>
            <a:r>
              <a:rPr lang="en-US" sz="2400" b="1" dirty="0">
                <a:latin typeface="Fira Sans" panose="020B0503050000020004" pitchFamily="34" charset="0"/>
                <a:ea typeface="Fira Sans" panose="020B0503050000020004" pitchFamily="34" charset="0"/>
              </a:rPr>
              <a:t>[GD 2019]</a:t>
            </a:r>
            <a:endParaRPr lang="en-US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3BF76C-A294-48E0-82C8-BB7310469A5B}"/>
              </a:ext>
            </a:extLst>
          </p:cNvPr>
          <p:cNvCxnSpPr>
            <a:cxnSpLocks/>
          </p:cNvCxnSpPr>
          <p:nvPr/>
        </p:nvCxnSpPr>
        <p:spPr>
          <a:xfrm>
            <a:off x="10412338" y="0"/>
            <a:ext cx="0" cy="8231184"/>
          </a:xfrm>
          <a:prstGeom prst="line">
            <a:avLst/>
          </a:prstGeom>
          <a:ln w="3492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edl_gd">
            <a:hlinkClick r:id="" action="ppaction://media"/>
            <a:extLst>
              <a:ext uri="{FF2B5EF4-FFF2-40B4-BE49-F238E27FC236}">
                <a16:creationId xmlns:a16="http://schemas.microsoft.com/office/drawing/2014/main" id="{F0090AD1-078F-48C9-80E4-2F2EFFDBDF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4110" t="4720" r="2831" b="4281"/>
          <a:stretch/>
        </p:blipFill>
        <p:spPr>
          <a:xfrm>
            <a:off x="1699370" y="1811338"/>
            <a:ext cx="756084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3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78007" y="1436652"/>
            <a:ext cx="13559890" cy="5451258"/>
          </a:xfrm>
        </p:spPr>
        <p:txBody>
          <a:bodyPr/>
          <a:lstStyle/>
          <a:p>
            <a:pPr>
              <a:tabLst>
                <a:tab pos="5951538" algn="l"/>
              </a:tabLst>
            </a:pPr>
            <a:r>
              <a:rPr lang="en-US" sz="3000" dirty="0"/>
              <a:t>Morphing Orthogonal Graph Drawings</a:t>
            </a:r>
            <a:endParaRPr lang="en-US" sz="2700" b="0" i="1" dirty="0"/>
          </a:p>
          <a:p>
            <a:pPr marL="1221537" lvl="1" indent="-4572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5951538" algn="l"/>
              </a:tabLst>
            </a:pPr>
            <a:r>
              <a:rPr lang="en-US" sz="2700" b="0" dirty="0"/>
              <a:t>Biedl et al. (2013) 	</a:t>
            </a:r>
            <a:r>
              <a:rPr lang="en-US" sz="2700" b="0" i="1" dirty="0"/>
              <a:t>Morphing Orthogonal Planar Graph Drawings</a:t>
            </a:r>
          </a:p>
          <a:p>
            <a:pPr marL="1221537" lvl="1" indent="-4572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5951538" algn="l"/>
              </a:tabLst>
            </a:pPr>
            <a:r>
              <a:rPr lang="en-US" sz="2700" b="0" dirty="0">
                <a:solidFill>
                  <a:schemeClr val="bg1"/>
                </a:solidFill>
              </a:rPr>
              <a:t>van Goethem, Verbeek (2018)</a:t>
            </a:r>
            <a:r>
              <a:rPr lang="en-US" sz="2700" b="0" i="1" dirty="0">
                <a:solidFill>
                  <a:schemeClr val="bg1"/>
                </a:solidFill>
              </a:rPr>
              <a:t>	</a:t>
            </a:r>
            <a:r>
              <a:rPr lang="en-US" sz="2700" b="0" i="1" dirty="0">
                <a:solidFill>
                  <a:srgbClr val="0070C0"/>
                </a:solidFill>
              </a:rPr>
              <a:t>Optimal Morphs of Planar Orthogonal Drawings</a:t>
            </a:r>
          </a:p>
          <a:p>
            <a:endParaRPr lang="en-US" sz="3000" b="0" dirty="0"/>
          </a:p>
          <a:p>
            <a:endParaRPr lang="en-US" sz="3000" b="0" dirty="0"/>
          </a:p>
          <a:p>
            <a:endParaRPr lang="en-US" sz="3000" b="0" dirty="0"/>
          </a:p>
          <a:p>
            <a:endParaRPr lang="en-US" sz="3000" b="0" dirty="0"/>
          </a:p>
          <a:p>
            <a:endParaRPr lang="en-US" sz="3000" b="0" dirty="0"/>
          </a:p>
          <a:p>
            <a:endParaRPr lang="en-US" sz="3000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9896701-EA50-4FB5-A7FA-693FC04044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1046270"/>
                  </p:ext>
                </p:extLst>
              </p:nvPr>
            </p:nvGraphicFramePr>
            <p:xfrm>
              <a:off x="2995514" y="4183156"/>
              <a:ext cx="8243703" cy="2442845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2776001">
                      <a:extLst>
                        <a:ext uri="{9D8B030D-6E8A-4147-A177-3AD203B41FA5}">
                          <a16:colId xmlns:a16="http://schemas.microsoft.com/office/drawing/2014/main" val="1584299177"/>
                        </a:ext>
                      </a:extLst>
                    </a:gridCol>
                    <a:gridCol w="2604265">
                      <a:extLst>
                        <a:ext uri="{9D8B030D-6E8A-4147-A177-3AD203B41FA5}">
                          <a16:colId xmlns:a16="http://schemas.microsoft.com/office/drawing/2014/main" val="2639935297"/>
                        </a:ext>
                      </a:extLst>
                    </a:gridCol>
                    <a:gridCol w="2863437">
                      <a:extLst>
                        <a:ext uri="{9D8B030D-6E8A-4147-A177-3AD203B41FA5}">
                          <a16:colId xmlns:a16="http://schemas.microsoft.com/office/drawing/2014/main" val="109693512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>
                            <a:solidFill>
                              <a:srgbClr val="000000"/>
                            </a:solidFill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00000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Connected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00000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Disconnected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762103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>
                              <a:solidFill>
                                <a:srgbClr val="00000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[Biedl et al. 2013]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b="0" i="1" dirty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000000"/>
                            </a:solidFill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b="0" i="1" dirty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dirty="0" err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000000"/>
                            </a:solidFill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49783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>
                              <a:solidFill>
                                <a:srgbClr val="00000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[</a:t>
                          </a:r>
                          <a:r>
                            <a:rPr lang="en-US" dirty="0" err="1">
                              <a:solidFill>
                                <a:srgbClr val="00000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SoCG</a:t>
                          </a:r>
                          <a:r>
                            <a:rPr lang="en-US" dirty="0">
                              <a:solidFill>
                                <a:srgbClr val="00000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2018]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000000"/>
                            </a:solidFill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 dirty="0" err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i="1" dirty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rad>
                                <m:r>
                                  <a:rPr lang="en-US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000000"/>
                            </a:solidFill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68448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>
                              <a:solidFill>
                                <a:schemeClr val="bg1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[GD 2019]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000000"/>
                            </a:solidFill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000000"/>
                            </a:solidFill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27728523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endParaRPr lang="en-US" dirty="0">
                            <a:solidFill>
                              <a:srgbClr val="000000"/>
                            </a:solidFill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30640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00098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9896701-EA50-4FB5-A7FA-693FC04044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1046270"/>
                  </p:ext>
                </p:extLst>
              </p:nvPr>
            </p:nvGraphicFramePr>
            <p:xfrm>
              <a:off x="2995514" y="4183156"/>
              <a:ext cx="8243703" cy="2442845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2776001">
                      <a:extLst>
                        <a:ext uri="{9D8B030D-6E8A-4147-A177-3AD203B41FA5}">
                          <a16:colId xmlns:a16="http://schemas.microsoft.com/office/drawing/2014/main" val="1584299177"/>
                        </a:ext>
                      </a:extLst>
                    </a:gridCol>
                    <a:gridCol w="2604265">
                      <a:extLst>
                        <a:ext uri="{9D8B030D-6E8A-4147-A177-3AD203B41FA5}">
                          <a16:colId xmlns:a16="http://schemas.microsoft.com/office/drawing/2014/main" val="2639935297"/>
                        </a:ext>
                      </a:extLst>
                    </a:gridCol>
                    <a:gridCol w="2863437">
                      <a:extLst>
                        <a:ext uri="{9D8B030D-6E8A-4147-A177-3AD203B41FA5}">
                          <a16:colId xmlns:a16="http://schemas.microsoft.com/office/drawing/2014/main" val="1096935121"/>
                        </a:ext>
                      </a:extLst>
                    </a:gridCol>
                  </a:tblGrid>
                  <a:tr h="487680">
                    <a:tc>
                      <a:txBody>
                        <a:bodyPr/>
                        <a:lstStyle/>
                        <a:p>
                          <a:endParaRPr lang="en-US" dirty="0">
                            <a:solidFill>
                              <a:srgbClr val="000000"/>
                            </a:solidFill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00000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Connected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00000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Disconnected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76210352"/>
                      </a:ext>
                    </a:extLst>
                  </a:tr>
                  <a:tr h="4876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>
                              <a:solidFill>
                                <a:srgbClr val="00000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[Biedl et al. 2013]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7026" t="-111250" r="-110539" b="-30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8085" t="-111250" r="-426" b="-301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4978380"/>
                      </a:ext>
                    </a:extLst>
                  </a:tr>
                  <a:tr h="492125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>
                              <a:solidFill>
                                <a:srgbClr val="00000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[</a:t>
                          </a:r>
                          <a:r>
                            <a:rPr lang="en-US" dirty="0" err="1">
                              <a:solidFill>
                                <a:srgbClr val="00000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SoCG</a:t>
                          </a:r>
                          <a:r>
                            <a:rPr lang="en-US" dirty="0">
                              <a:solidFill>
                                <a:srgbClr val="000000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 2018]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7026" t="-208642" r="-110539" b="-1975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8085" t="-208642" r="-426" b="-1975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6844842"/>
                      </a:ext>
                    </a:extLst>
                  </a:tr>
                  <a:tr h="4876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>
                              <a:solidFill>
                                <a:schemeClr val="bg1"/>
                              </a:solidFill>
                              <a:latin typeface="Fira Sans" panose="020B0503050000020004" pitchFamily="34" charset="0"/>
                              <a:ea typeface="Fira Sans" panose="020B0503050000020004" pitchFamily="34" charset="0"/>
                            </a:rPr>
                            <a:t>[GD 2019]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7026" t="-312500" r="-11053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88085" t="-312500" r="-426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7728523"/>
                      </a:ext>
                    </a:extLst>
                  </a:tr>
                  <a:tr h="487680">
                    <a:tc gridSpan="2">
                      <a:txBody>
                        <a:bodyPr/>
                        <a:lstStyle/>
                        <a:p>
                          <a:endParaRPr lang="en-US" dirty="0">
                            <a:solidFill>
                              <a:srgbClr val="000000"/>
                            </a:solidFill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30640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>
                            <a:latin typeface="Fira Sans" panose="020B0503050000020004" pitchFamily="34" charset="0"/>
                            <a:ea typeface="Fira Sans" panose="020B0503050000020004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000982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2282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400" dirty="0"/>
          </a:p>
          <a:p>
            <a:endParaRPr lang="en-US" sz="1800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3"/>
              <p:cNvSpPr txBox="1">
                <a:spLocks/>
              </p:cNvSpPr>
              <p:nvPr/>
            </p:nvSpPr>
            <p:spPr bwMode="auto">
              <a:xfrm>
                <a:off x="1130407" y="1589052"/>
                <a:ext cx="12790287" cy="5451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None/>
                  <a:defRPr sz="2800" b="1">
                    <a:solidFill>
                      <a:srgbClr val="000000"/>
                    </a:solidFill>
                    <a:latin typeface="Fira Sans" panose="020B0503050000020004" pitchFamily="34" charset="0"/>
                    <a:ea typeface="Fira Sans" panose="020B0503050000020004" pitchFamily="34" charset="0"/>
                    <a:cs typeface="+mn-cs"/>
                  </a:defRPr>
                </a:lvl1pPr>
                <a:lvl2pPr marL="764337" indent="-378767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2800" b="1">
                    <a:solidFill>
                      <a:srgbClr val="000000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defRPr>
                </a:lvl2pPr>
                <a:lvl3pPr marL="1163516" indent="-39691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buChar char="−"/>
                  <a:defRPr sz="2800" b="1">
                    <a:solidFill>
                      <a:srgbClr val="000000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defRPr>
                </a:lvl3pPr>
                <a:lvl4pPr marL="1528673" indent="-36289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buChar char="−"/>
                  <a:defRPr sz="2800" b="1">
                    <a:solidFill>
                      <a:srgbClr val="000000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defRPr>
                </a:lvl4pPr>
                <a:lvl5pPr marL="1927852" indent="-39691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buChar char="−"/>
                  <a:defRPr sz="2800" b="1">
                    <a:solidFill>
                      <a:srgbClr val="000000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defRPr>
                </a:lvl5pPr>
                <a:lvl6pPr marL="2581054" indent="-39691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charset="0"/>
                  <a:buChar char="−"/>
                  <a:defRPr sz="3100" b="1">
                    <a:solidFill>
                      <a:schemeClr val="tx1"/>
                    </a:solidFill>
                    <a:latin typeface="+mn-lt"/>
                  </a:defRPr>
                </a:lvl6pPr>
                <a:lvl7pPr marL="3234255" indent="-39691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charset="0"/>
                  <a:buChar char="−"/>
                  <a:defRPr sz="3100" b="1">
                    <a:solidFill>
                      <a:schemeClr val="tx1"/>
                    </a:solidFill>
                    <a:latin typeface="+mn-lt"/>
                  </a:defRPr>
                </a:lvl7pPr>
                <a:lvl8pPr marL="3887457" indent="-39691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charset="0"/>
                  <a:buChar char="−"/>
                  <a:defRPr sz="3100" b="1">
                    <a:solidFill>
                      <a:schemeClr val="tx1"/>
                    </a:solidFill>
                    <a:latin typeface="+mn-lt"/>
                  </a:defRPr>
                </a:lvl8pPr>
                <a:lvl9pPr marL="4540659" indent="-39691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charset="0"/>
                  <a:buChar char="−"/>
                  <a:defRPr sz="3100" b="1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b="0" kern="0" dirty="0"/>
                  <a:t>Morphing two orthogonal planar drawings of the same graph.</a:t>
                </a:r>
              </a:p>
              <a:p>
                <a:pPr marL="1221537" lvl="1" indent="-457200">
                  <a:buFont typeface="Arial" panose="020B0604020202020204" pitchFamily="34" charset="0"/>
                  <a:buChar char="•"/>
                </a:pPr>
                <a:r>
                  <a:rPr lang="en-US" b="0" kern="0" dirty="0"/>
                  <a:t>Maintain </a:t>
                </a:r>
                <a:r>
                  <a:rPr lang="en-US" b="0" kern="0" dirty="0">
                    <a:solidFill>
                      <a:srgbClr val="0070C0"/>
                    </a:solidFill>
                  </a:rPr>
                  <a:t>orthogonality</a:t>
                </a:r>
                <a:r>
                  <a:rPr lang="en-US" b="0" kern="0" dirty="0"/>
                  <a:t>, </a:t>
                </a:r>
                <a:r>
                  <a:rPr lang="en-US" b="0" kern="0" dirty="0">
                    <a:solidFill>
                      <a:srgbClr val="0070C0"/>
                    </a:solidFill>
                  </a:rPr>
                  <a:t>planarity</a:t>
                </a:r>
                <a:r>
                  <a:rPr lang="en-US" b="0" kern="0" dirty="0"/>
                  <a:t>, </a:t>
                </a:r>
                <a:r>
                  <a:rPr lang="en-US" b="0" kern="0" dirty="0">
                    <a:solidFill>
                      <a:srgbClr val="0070C0"/>
                    </a:solidFill>
                  </a:rPr>
                  <a:t>linear complexity</a:t>
                </a:r>
                <a:r>
                  <a:rPr lang="en-US" b="0" kern="0" dirty="0"/>
                  <a:t>.</a:t>
                </a:r>
              </a:p>
              <a:p>
                <a:endParaRPr lang="en-US" sz="1800" b="0" kern="0" dirty="0"/>
              </a:p>
              <a:p>
                <a:r>
                  <a:rPr lang="en-US" b="0" kern="0" dirty="0"/>
                  <a:t>For two drawings of a (dis)connected planar graph: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kern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0" kern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b="0" kern="0" dirty="0">
                    <a:solidFill>
                      <a:srgbClr val="0070C0"/>
                    </a:solidFill>
                  </a:rPr>
                  <a:t> linear morphs</a:t>
                </a:r>
                <a:endParaRPr lang="en-US" b="0" kern="0" dirty="0"/>
              </a:p>
              <a:p>
                <a:endParaRPr lang="en-US" b="0" kern="0" dirty="0"/>
              </a:p>
              <a:p>
                <a:endParaRPr lang="en-US" b="0" kern="0" dirty="0"/>
              </a:p>
              <a:p>
                <a:endParaRPr lang="en-US" b="0" kern="0" dirty="0"/>
              </a:p>
              <a:p>
                <a:endParaRPr lang="en-US" b="0" kern="0" dirty="0"/>
              </a:p>
              <a:p>
                <a:endParaRPr lang="en-US" b="0" kern="0" dirty="0"/>
              </a:p>
              <a:p>
                <a:r>
                  <a:rPr lang="en-US" b="0" kern="0" dirty="0"/>
                  <a:t>	</a:t>
                </a:r>
              </a:p>
              <a:p>
                <a:endParaRPr lang="en-US" b="0" kern="0" dirty="0"/>
              </a:p>
              <a:p>
                <a:r>
                  <a:rPr lang="en-US" b="0" kern="0" dirty="0"/>
                  <a:t>	       [</a:t>
                </a:r>
                <a:r>
                  <a:rPr lang="en-US" b="0" kern="0" dirty="0" err="1"/>
                  <a:t>SoCG</a:t>
                </a:r>
                <a:r>
                  <a:rPr lang="en-US" b="0" kern="0" dirty="0"/>
                  <a:t> 2018]							   [GD 2019]</a:t>
                </a:r>
              </a:p>
            </p:txBody>
          </p:sp>
        </mc:Choice>
        <mc:Fallback xmlns="">
          <p:sp>
            <p:nvSpPr>
              <p:cNvPr id="7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0407" y="1589052"/>
                <a:ext cx="12790287" cy="5451258"/>
              </a:xfrm>
              <a:prstGeom prst="rect">
                <a:avLst/>
              </a:prstGeom>
              <a:blipFill>
                <a:blip r:embed="rId6"/>
                <a:stretch>
                  <a:fillRect l="-1667" t="-2013" b="-1174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D_example">
            <a:hlinkClick r:id="" action="ppaction://media"/>
            <a:extLst>
              <a:ext uri="{FF2B5EF4-FFF2-40B4-BE49-F238E27FC236}">
                <a16:creationId xmlns:a16="http://schemas.microsoft.com/office/drawing/2014/main" id="{6B6B00EB-4A18-4F92-A958-15057F401F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2352" y="4043323"/>
            <a:ext cx="3390845" cy="2888497"/>
          </a:xfrm>
          <a:prstGeom prst="rect">
            <a:avLst/>
          </a:prstGeom>
        </p:spPr>
      </p:pic>
      <p:pic>
        <p:nvPicPr>
          <p:cNvPr id="2" name="socg_example">
            <a:hlinkClick r:id="" action="ppaction://media"/>
            <a:extLst>
              <a:ext uri="{FF2B5EF4-FFF2-40B4-BE49-F238E27FC236}">
                <a16:creationId xmlns:a16="http://schemas.microsoft.com/office/drawing/2014/main" id="{8FC45BC4-A55C-412B-8722-358648C94F7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86" y="4034669"/>
            <a:ext cx="3390844" cy="288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1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33FA6668-7E50-4B47-81FD-BF00FB642700}"/>
                  </a:ext>
                </a:extLst>
              </p:cNvPr>
              <p:cNvSpPr/>
              <p:nvPr/>
            </p:nvSpPr>
            <p:spPr>
              <a:xfrm>
                <a:off x="1577509" y="1712467"/>
                <a:ext cx="5040560" cy="2664296"/>
              </a:xfrm>
              <a:prstGeom prst="roundRect">
                <a:avLst/>
              </a:prstGeom>
              <a:solidFill>
                <a:schemeClr val="tx2">
                  <a:lumMod val="8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03200" dist="1270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600000" lon="0" rev="0"/>
                </a:camera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Connected graph 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[</a:t>
                </a:r>
                <a:r>
                  <a:rPr lang="en-US" sz="2000" dirty="0" err="1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SoCG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2018]</a:t>
                </a:r>
                <a:endParaRPr lang="en-US" sz="2000" b="1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pPr algn="ctr"/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Spirality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 =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𝑂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(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𝑛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33FA6668-7E50-4B47-81FD-BF00FB6427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509" y="1712467"/>
                <a:ext cx="5040560" cy="2664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203200" dist="1270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A6269AB-3AB9-4022-86AC-8DCF24508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work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BA5F99E-E6AB-4799-A63F-EA865C429777}"/>
              </a:ext>
            </a:extLst>
          </p:cNvPr>
          <p:cNvCxnSpPr>
            <a:cxnSpLocks/>
          </p:cNvCxnSpPr>
          <p:nvPr/>
        </p:nvCxnSpPr>
        <p:spPr>
          <a:xfrm>
            <a:off x="6867551" y="3467522"/>
            <a:ext cx="506984" cy="422907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D9D3C0A-1864-4550-A7A5-CD1D48918822}"/>
              </a:ext>
            </a:extLst>
          </p:cNvPr>
          <p:cNvCxnSpPr>
            <a:cxnSpLocks/>
          </p:cNvCxnSpPr>
          <p:nvPr/>
        </p:nvCxnSpPr>
        <p:spPr>
          <a:xfrm flipV="1">
            <a:off x="6933035" y="5206024"/>
            <a:ext cx="441500" cy="421738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867FCA3-A39D-47BD-B4AB-33F1C394D4DF}"/>
                  </a:ext>
                </a:extLst>
              </p:cNvPr>
              <p:cNvSpPr/>
              <p:nvPr/>
            </p:nvSpPr>
            <p:spPr>
              <a:xfrm>
                <a:off x="1541891" y="4619395"/>
                <a:ext cx="5040560" cy="2664296"/>
              </a:xfrm>
              <a:prstGeom prst="roundRect">
                <a:avLst/>
              </a:prstGeom>
              <a:solidFill>
                <a:schemeClr val="tx2">
                  <a:lumMod val="8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03200" dist="1270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600000" lon="0" rev="0"/>
                </a:camera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Disconnected graph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 [</a:t>
                </a:r>
                <a:r>
                  <a:rPr lang="en-US" sz="2000" dirty="0" err="1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SoCG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2018]</a:t>
                </a:r>
              </a:p>
              <a:p>
                <a:pPr algn="ctr"/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Spirality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 =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𝑂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(</m:t>
                    </m:r>
                    <m:r>
                      <a:rPr lang="en-US" sz="2000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𝑛</m:t>
                    </m:r>
                    <m:rad>
                      <m:radPr>
                        <m:degHide m:val="on"/>
                        <m:ctrlPr>
                          <a:rPr lang="en-US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Fira Sans" panose="020B05030500000200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Fira Sans" panose="020B0503050000020004" pitchFamily="34" charset="0"/>
                          </a:rPr>
                          <m:t>𝑛</m:t>
                        </m:r>
                      </m:e>
                    </m:rad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867FCA3-A39D-47BD-B4AB-33F1C394D4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891" y="4619395"/>
                <a:ext cx="5040560" cy="266429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203200" dist="1270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824D2184-E494-4C5C-AA71-8BAC554231F2}"/>
                  </a:ext>
                </a:extLst>
              </p:cNvPr>
              <p:cNvSpPr/>
              <p:nvPr/>
            </p:nvSpPr>
            <p:spPr>
              <a:xfrm>
                <a:off x="1734992" y="4862027"/>
                <a:ext cx="5040560" cy="2664296"/>
              </a:xfrm>
              <a:prstGeom prst="roundRect">
                <a:avLst/>
              </a:prstGeom>
              <a:solidFill>
                <a:schemeClr val="tx2">
                  <a:lumMod val="9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03200" dist="1270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600000" lon="0" rev="0"/>
                </a:camera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Disconnected graph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[GD 2019]</a:t>
                </a:r>
              </a:p>
              <a:p>
                <a:pPr algn="ctr"/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Spirality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 =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𝑂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(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𝑛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824D2184-E494-4C5C-AA71-8BAC554231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992" y="4862027"/>
                <a:ext cx="5040560" cy="266429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203200" dist="1270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091D88C-99C6-4FE3-8C21-85D78B891327}"/>
              </a:ext>
            </a:extLst>
          </p:cNvPr>
          <p:cNvSpPr/>
          <p:nvPr/>
        </p:nvSpPr>
        <p:spPr>
          <a:xfrm>
            <a:off x="7532018" y="3244783"/>
            <a:ext cx="5040560" cy="2664296"/>
          </a:xfrm>
          <a:prstGeom prst="roundRect">
            <a:avLst/>
          </a:prstGeom>
          <a:solidFill>
            <a:schemeClr val="tx2">
              <a:lumMod val="85000"/>
            </a:schemeClr>
          </a:solidFill>
          <a:ln>
            <a:solidFill>
              <a:schemeClr val="tx1"/>
            </a:solidFill>
          </a:ln>
          <a:effectLst>
            <a:outerShdw blurRad="2032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600000" lon="0" rev="0"/>
            </a:camera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69DB8F7-D7CC-40C2-8E5D-E725D640B402}"/>
                  </a:ext>
                </a:extLst>
              </p:cNvPr>
              <p:cNvSpPr txBox="1"/>
              <p:nvPr/>
            </p:nvSpPr>
            <p:spPr>
              <a:xfrm>
                <a:off x="8000070" y="4001798"/>
                <a:ext cx="410445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Morph using wires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[</a:t>
                </a:r>
                <a:r>
                  <a:rPr lang="en-US" sz="2000" dirty="0" err="1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SoCG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2018]</a:t>
                </a:r>
              </a:p>
              <a:p>
                <a:pPr algn="ctr"/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𝑂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(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linear morphs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69DB8F7-D7CC-40C2-8E5D-E725D640B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070" y="4001798"/>
                <a:ext cx="4104456" cy="1015663"/>
              </a:xfrm>
              <a:prstGeom prst="rect">
                <a:avLst/>
              </a:prstGeom>
              <a:blipFill>
                <a:blip r:embed="rId5"/>
                <a:stretch>
                  <a:fillRect t="-2994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F360FB3B-AB3C-480D-8E2B-2893BB0F8236}"/>
                  </a:ext>
                </a:extLst>
              </p:cNvPr>
              <p:cNvSpPr/>
              <p:nvPr/>
            </p:nvSpPr>
            <p:spPr>
              <a:xfrm>
                <a:off x="7715649" y="3467522"/>
                <a:ext cx="5040560" cy="2664296"/>
              </a:xfrm>
              <a:prstGeom prst="roundRect">
                <a:avLst/>
              </a:prstGeom>
              <a:solidFill>
                <a:schemeClr val="tx2">
                  <a:lumMod val="9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03200" dist="1270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600000" lon="0" rev="0"/>
                </a:camera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Batched linear morphs </a:t>
                </a:r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[GD 2019]</a:t>
                </a:r>
              </a:p>
              <a:p>
                <a:pPr algn="ctr"/>
                <a:endParaRPr lang="en-US" sz="20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𝑠</m:t>
                    </m:r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+1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linear morphs</a:t>
                </a: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F360FB3B-AB3C-480D-8E2B-2893BB0F82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5649" y="3467522"/>
                <a:ext cx="5040560" cy="266429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203200" dist="1270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988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2" grpId="0" animBg="1"/>
      <p:bldP spid="12" grpId="1" animBg="1"/>
      <p:bldP spid="13" grpId="0" animBg="1"/>
      <p:bldP spid="27" grpId="0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9A2EAA55-9290-4A40-85CE-ED6787839887}"/>
              </a:ext>
            </a:extLst>
          </p:cNvPr>
          <p:cNvSpPr txBox="1">
            <a:spLocks/>
          </p:cNvSpPr>
          <p:nvPr/>
        </p:nvSpPr>
        <p:spPr bwMode="auto">
          <a:xfrm>
            <a:off x="835274" y="731218"/>
            <a:ext cx="12790287" cy="370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3600" b="1">
                <a:solidFill>
                  <a:schemeClr val="accent5">
                    <a:lumMod val="2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1pPr>
            <a:lvl2pPr marL="764337" indent="-37876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 b="1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2pPr>
            <a:lvl3pPr marL="1163516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800" b="1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3pPr>
            <a:lvl4pPr marL="1528673" indent="-3628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800" b="1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4pPr>
            <a:lvl5pPr marL="1927852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800" b="1">
                <a:solidFill>
                  <a:srgbClr val="000000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5pPr>
            <a:lvl6pPr marL="2581054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6pPr>
            <a:lvl7pPr marL="3234255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7pPr>
            <a:lvl8pPr marL="3887457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8pPr>
            <a:lvl9pPr marL="4540659" indent="-39691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31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6000" kern="0" dirty="0">
                <a:solidFill>
                  <a:schemeClr val="bg1"/>
                </a:solidFill>
                <a:latin typeface="Old computer St" panose="02000500000000000000" pitchFamily="2" charset="0"/>
              </a:rPr>
              <a:t>WIRES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091D88C-99C6-4FE3-8C21-85D78B891327}"/>
              </a:ext>
            </a:extLst>
          </p:cNvPr>
          <p:cNvSpPr/>
          <p:nvPr/>
        </p:nvSpPr>
        <p:spPr>
          <a:xfrm>
            <a:off x="1828844" y="1999928"/>
            <a:ext cx="10743734" cy="5678831"/>
          </a:xfrm>
          <a:prstGeom prst="roundRect">
            <a:avLst/>
          </a:prstGeom>
          <a:solidFill>
            <a:schemeClr val="tx2">
              <a:lumMod val="85000"/>
            </a:schemeClr>
          </a:solidFill>
          <a:ln>
            <a:solidFill>
              <a:schemeClr val="tx1"/>
            </a:solidFill>
          </a:ln>
          <a:effectLst>
            <a:outerShdw blurRad="2032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600000" lon="0" rev="0"/>
            </a:camera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69DB8F7-D7CC-40C2-8E5D-E725D640B402}"/>
                  </a:ext>
                </a:extLst>
              </p:cNvPr>
              <p:cNvSpPr txBox="1"/>
              <p:nvPr/>
            </p:nvSpPr>
            <p:spPr>
              <a:xfrm>
                <a:off x="3751598" y="2315394"/>
                <a:ext cx="712879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Morph using wires</a:t>
                </a:r>
                <a:r>
                  <a:rPr lang="en-US" sz="32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[</a:t>
                </a:r>
                <a:r>
                  <a:rPr lang="en-US" sz="3200" dirty="0" err="1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SoCG</a:t>
                </a:r>
                <a:r>
                  <a:rPr lang="en-US" sz="32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2018]</a:t>
                </a:r>
              </a:p>
              <a:p>
                <a:pPr algn="ctr"/>
                <a:endParaRPr lang="en-US" sz="3200" dirty="0">
                  <a:solidFill>
                    <a:schemeClr val="bg1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𝑂</m:t>
                    </m:r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(</m:t>
                    </m:r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𝑠</m:t>
                    </m:r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Fira Sans" panose="020B0503050000020004" pitchFamily="34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 linear morphs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69DB8F7-D7CC-40C2-8E5D-E725D640B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598" y="2315394"/>
                <a:ext cx="7128792" cy="1569660"/>
              </a:xfrm>
              <a:prstGeom prst="rect">
                <a:avLst/>
              </a:prstGeom>
              <a:blipFill>
                <a:blip r:embed="rId2"/>
                <a:stretch>
                  <a:fillRect t="-5058" b="-1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32CCAB-FEF0-4BF2-BBF2-F46B11891B6F}"/>
              </a:ext>
            </a:extLst>
          </p:cNvPr>
          <p:cNvSpPr/>
          <p:nvPr/>
        </p:nvSpPr>
        <p:spPr>
          <a:xfrm>
            <a:off x="2347442" y="4331618"/>
            <a:ext cx="1404156" cy="822146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Fira Sans" panose="020B0503050000020004" pitchFamily="34" charset="0"/>
                <a:ea typeface="Fira Sans" panose="020B0503050000020004" pitchFamily="34" charset="0"/>
              </a:rPr>
              <a:t>Input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F1A1D81-0EB4-47BD-89E5-E96303434463}"/>
              </a:ext>
            </a:extLst>
          </p:cNvPr>
          <p:cNvSpPr/>
          <p:nvPr/>
        </p:nvSpPr>
        <p:spPr>
          <a:xfrm>
            <a:off x="4975734" y="4413548"/>
            <a:ext cx="1950790" cy="1142205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Fira Sans" panose="020B0503050000020004" pitchFamily="34" charset="0"/>
                <a:ea typeface="Fira Sans" panose="020B0503050000020004" pitchFamily="34" charset="0"/>
              </a:rPr>
              <a:t>Reduce spirality tb-wires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EA9733D-FAA7-4EB0-8046-FEE2CD5C44E1}"/>
              </a:ext>
            </a:extLst>
          </p:cNvPr>
          <p:cNvSpPr/>
          <p:nvPr/>
        </p:nvSpPr>
        <p:spPr>
          <a:xfrm>
            <a:off x="7460707" y="5089055"/>
            <a:ext cx="1950790" cy="1142205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Fira Sans" panose="020B0503050000020004" pitchFamily="34" charset="0"/>
                <a:ea typeface="Fira Sans" panose="020B0503050000020004" pitchFamily="34" charset="0"/>
              </a:rPr>
              <a:t>Reduce complexity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7F58C17-CDA9-4A66-8965-5A3BE79EBB1F}"/>
              </a:ext>
            </a:extLst>
          </p:cNvPr>
          <p:cNvSpPr/>
          <p:nvPr/>
        </p:nvSpPr>
        <p:spPr>
          <a:xfrm>
            <a:off x="4971760" y="5947747"/>
            <a:ext cx="1946817" cy="1139879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Fira Sans" panose="020B0503050000020004" pitchFamily="34" charset="0"/>
                <a:ea typeface="Fira Sans" panose="020B0503050000020004" pitchFamily="34" charset="0"/>
              </a:rPr>
              <a:t>Reduce spirality </a:t>
            </a:r>
            <a:r>
              <a:rPr lang="en-US" sz="1600" dirty="0" err="1">
                <a:latin typeface="Fira Sans" panose="020B0503050000020004" pitchFamily="34" charset="0"/>
                <a:ea typeface="Fira Sans" panose="020B0503050000020004" pitchFamily="34" charset="0"/>
              </a:rPr>
              <a:t>lr</a:t>
            </a:r>
            <a:r>
              <a:rPr lang="en-US" sz="1600" dirty="0">
                <a:latin typeface="Fira Sans" panose="020B0503050000020004" pitchFamily="34" charset="0"/>
                <a:ea typeface="Fira Sans" panose="020B0503050000020004" pitchFamily="34" charset="0"/>
              </a:rPr>
              <a:t>-wires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F316DCE-53E1-4E74-97D4-CCEDA3D6A2B9}"/>
              </a:ext>
            </a:extLst>
          </p:cNvPr>
          <p:cNvSpPr/>
          <p:nvPr/>
        </p:nvSpPr>
        <p:spPr>
          <a:xfrm>
            <a:off x="10178312" y="6106613"/>
            <a:ext cx="1404156" cy="822146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Fira Sans" panose="020B0503050000020004" pitchFamily="34" charset="0"/>
                <a:ea typeface="Fira Sans" panose="020B0503050000020004" pitchFamily="34" charset="0"/>
              </a:rPr>
              <a:t>Output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0B8B882-BD3E-4FA0-95F2-B86CE808581A}"/>
              </a:ext>
            </a:extLst>
          </p:cNvPr>
          <p:cNvSpPr/>
          <p:nvPr/>
        </p:nvSpPr>
        <p:spPr>
          <a:xfrm>
            <a:off x="3848100" y="4433796"/>
            <a:ext cx="1047750" cy="214404"/>
          </a:xfrm>
          <a:custGeom>
            <a:avLst/>
            <a:gdLst>
              <a:gd name="connsiteX0" fmla="*/ 0 w 1047750"/>
              <a:gd name="connsiteY0" fmla="*/ 214404 h 214404"/>
              <a:gd name="connsiteX1" fmla="*/ 590550 w 1047750"/>
              <a:gd name="connsiteY1" fmla="*/ 4854 h 214404"/>
              <a:gd name="connsiteX2" fmla="*/ 1047750 w 1047750"/>
              <a:gd name="connsiteY2" fmla="*/ 62004 h 214404"/>
              <a:gd name="connsiteX3" fmla="*/ 1047750 w 1047750"/>
              <a:gd name="connsiteY3" fmla="*/ 62004 h 2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0" h="214404">
                <a:moveTo>
                  <a:pt x="0" y="214404"/>
                </a:moveTo>
                <a:cubicBezTo>
                  <a:pt x="207962" y="122329"/>
                  <a:pt x="415925" y="30254"/>
                  <a:pt x="590550" y="4854"/>
                </a:cubicBezTo>
                <a:cubicBezTo>
                  <a:pt x="765175" y="-20546"/>
                  <a:pt x="1047750" y="62004"/>
                  <a:pt x="1047750" y="62004"/>
                </a:cubicBezTo>
                <a:lnTo>
                  <a:pt x="1047750" y="62004"/>
                </a:ln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162BA4F-0E6F-48D6-B2A4-A1A387CF5783}"/>
              </a:ext>
            </a:extLst>
          </p:cNvPr>
          <p:cNvSpPr/>
          <p:nvPr/>
        </p:nvSpPr>
        <p:spPr>
          <a:xfrm>
            <a:off x="4343372" y="5429250"/>
            <a:ext cx="533428" cy="857250"/>
          </a:xfrm>
          <a:custGeom>
            <a:avLst/>
            <a:gdLst>
              <a:gd name="connsiteX0" fmla="*/ 514378 w 533428"/>
              <a:gd name="connsiteY0" fmla="*/ 0 h 857250"/>
              <a:gd name="connsiteX1" fmla="*/ 28 w 533428"/>
              <a:gd name="connsiteY1" fmla="*/ 476250 h 857250"/>
              <a:gd name="connsiteX2" fmla="*/ 533428 w 533428"/>
              <a:gd name="connsiteY2" fmla="*/ 85725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3428" h="857250">
                <a:moveTo>
                  <a:pt x="514378" y="0"/>
                </a:moveTo>
                <a:cubicBezTo>
                  <a:pt x="255615" y="166687"/>
                  <a:pt x="-3147" y="333375"/>
                  <a:pt x="28" y="476250"/>
                </a:cubicBezTo>
                <a:cubicBezTo>
                  <a:pt x="3203" y="619125"/>
                  <a:pt x="268315" y="738187"/>
                  <a:pt x="533428" y="857250"/>
                </a:cubicBez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55628D6-3298-430D-A3E0-761A66C6E686}"/>
              </a:ext>
            </a:extLst>
          </p:cNvPr>
          <p:cNvSpPr/>
          <p:nvPr/>
        </p:nvSpPr>
        <p:spPr>
          <a:xfrm>
            <a:off x="7067550" y="6324600"/>
            <a:ext cx="1104900" cy="693038"/>
          </a:xfrm>
          <a:custGeom>
            <a:avLst/>
            <a:gdLst>
              <a:gd name="connsiteX0" fmla="*/ 0 w 1104900"/>
              <a:gd name="connsiteY0" fmla="*/ 495300 h 693038"/>
              <a:gd name="connsiteX1" fmla="*/ 685800 w 1104900"/>
              <a:gd name="connsiteY1" fmla="*/ 666750 h 693038"/>
              <a:gd name="connsiteX2" fmla="*/ 1104900 w 1104900"/>
              <a:gd name="connsiteY2" fmla="*/ 0 h 69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900" h="693038">
                <a:moveTo>
                  <a:pt x="0" y="495300"/>
                </a:moveTo>
                <a:cubicBezTo>
                  <a:pt x="250825" y="622300"/>
                  <a:pt x="501650" y="749300"/>
                  <a:pt x="685800" y="666750"/>
                </a:cubicBezTo>
                <a:cubicBezTo>
                  <a:pt x="869950" y="584200"/>
                  <a:pt x="987425" y="292100"/>
                  <a:pt x="1104900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399741E-B165-4E61-BD06-85D9C8E25CC2}"/>
              </a:ext>
            </a:extLst>
          </p:cNvPr>
          <p:cNvSpPr/>
          <p:nvPr/>
        </p:nvSpPr>
        <p:spPr>
          <a:xfrm>
            <a:off x="7105650" y="4244947"/>
            <a:ext cx="1181100" cy="669953"/>
          </a:xfrm>
          <a:custGeom>
            <a:avLst/>
            <a:gdLst>
              <a:gd name="connsiteX0" fmla="*/ 1181100 w 1181100"/>
              <a:gd name="connsiteY0" fmla="*/ 669953 h 669953"/>
              <a:gd name="connsiteX1" fmla="*/ 895350 w 1181100"/>
              <a:gd name="connsiteY1" fmla="*/ 22253 h 669953"/>
              <a:gd name="connsiteX2" fmla="*/ 0 w 1181100"/>
              <a:gd name="connsiteY2" fmla="*/ 212753 h 66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1100" h="669953">
                <a:moveTo>
                  <a:pt x="1181100" y="669953"/>
                </a:moveTo>
                <a:cubicBezTo>
                  <a:pt x="1136650" y="384203"/>
                  <a:pt x="1092200" y="98453"/>
                  <a:pt x="895350" y="22253"/>
                </a:cubicBezTo>
                <a:cubicBezTo>
                  <a:pt x="698500" y="-53947"/>
                  <a:pt x="349250" y="79403"/>
                  <a:pt x="0" y="212753"/>
                </a:cubicBez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CDD47D6-0682-4AE7-80C4-0FC4578B69DD}"/>
              </a:ext>
            </a:extLst>
          </p:cNvPr>
          <p:cNvSpPr/>
          <p:nvPr/>
        </p:nvSpPr>
        <p:spPr>
          <a:xfrm>
            <a:off x="9525000" y="5583089"/>
            <a:ext cx="1028700" cy="417661"/>
          </a:xfrm>
          <a:custGeom>
            <a:avLst/>
            <a:gdLst>
              <a:gd name="connsiteX0" fmla="*/ 0 w 1028700"/>
              <a:gd name="connsiteY0" fmla="*/ 36661 h 417661"/>
              <a:gd name="connsiteX1" fmla="*/ 666750 w 1028700"/>
              <a:gd name="connsiteY1" fmla="*/ 36661 h 417661"/>
              <a:gd name="connsiteX2" fmla="*/ 1028700 w 1028700"/>
              <a:gd name="connsiteY2" fmla="*/ 417661 h 41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700" h="417661">
                <a:moveTo>
                  <a:pt x="0" y="36661"/>
                </a:moveTo>
                <a:cubicBezTo>
                  <a:pt x="247650" y="4911"/>
                  <a:pt x="495300" y="-26839"/>
                  <a:pt x="666750" y="36661"/>
                </a:cubicBezTo>
                <a:cubicBezTo>
                  <a:pt x="838200" y="100161"/>
                  <a:pt x="933450" y="258911"/>
                  <a:pt x="1028700" y="417661"/>
                </a:cubicBez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8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9" grpId="0" animBg="1"/>
      <p:bldP spid="20" grpId="0" animBg="1"/>
      <p:bldP spid="21" grpId="0" animBg="1"/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E2B71BA-F624-4D86-AB57-A9502FDE60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1" t="189" r="-3518" b="52556"/>
          <a:stretch/>
        </p:blipFill>
        <p:spPr>
          <a:xfrm>
            <a:off x="8218727" y="3255138"/>
            <a:ext cx="3936217" cy="3369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EB378A-FF37-4077-AB1A-D47A59CFDA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53" b="52745"/>
          <a:stretch/>
        </p:blipFill>
        <p:spPr>
          <a:xfrm>
            <a:off x="2155641" y="3193911"/>
            <a:ext cx="3936217" cy="336995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400" dirty="0"/>
          </a:p>
          <a:p>
            <a:endParaRPr lang="en-US" sz="1800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92BC95D-C9C5-4BF7-8126-7CE1D7C65105}"/>
              </a:ext>
            </a:extLst>
          </p:cNvPr>
          <p:cNvCxnSpPr/>
          <p:nvPr/>
        </p:nvCxnSpPr>
        <p:spPr>
          <a:xfrm>
            <a:off x="6583442" y="4608621"/>
            <a:ext cx="667726" cy="0"/>
          </a:xfrm>
          <a:prstGeom prst="straightConnector1">
            <a:avLst/>
          </a:prstGeom>
          <a:ln w="889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801177"/>
      </p:ext>
    </p:extLst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44071D4-A440-45BA-96BD-B83BCD2E0099}"/>
              </a:ext>
            </a:extLst>
          </p:cNvPr>
          <p:cNvSpPr txBox="1"/>
          <p:nvPr/>
        </p:nvSpPr>
        <p:spPr>
          <a:xfrm>
            <a:off x="1411338" y="1436652"/>
            <a:ext cx="126014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0070C0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Wires:</a:t>
            </a:r>
            <a:r>
              <a:rPr lang="en-US" sz="2400" dirty="0">
                <a:latin typeface="Fira Sans" panose="020B0503050000020004" pitchFamily="34" charset="0"/>
                <a:ea typeface="Fira Sans" panose="020B0503050000020004" pitchFamily="34" charset="0"/>
              </a:rPr>
              <a:t> orthogonal polylines that capture the horizontal and vertical order of the vertices.</a:t>
            </a:r>
          </a:p>
          <a:p>
            <a:endParaRPr lang="en-US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solidFill>
                <a:srgbClr val="0070C0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solidFill>
                <a:srgbClr val="0070C0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solidFill>
                <a:srgbClr val="0070C0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solidFill>
                <a:srgbClr val="0070C0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sz="2400" dirty="0">
              <a:solidFill>
                <a:srgbClr val="0070C0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tabLst>
                <a:tab pos="2176463" algn="l"/>
              </a:tabLst>
            </a:pPr>
            <a:r>
              <a:rPr lang="en-US" sz="2400" dirty="0" err="1">
                <a:solidFill>
                  <a:srgbClr val="0070C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Lr</a:t>
            </a:r>
            <a:r>
              <a:rPr lang="en-US" sz="2400" dirty="0">
                <a:solidFill>
                  <a:srgbClr val="0070C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-wire </a:t>
            </a:r>
            <a:r>
              <a:rPr lang="en-US" sz="2400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(red): 	left to right wire</a:t>
            </a:r>
          </a:p>
          <a:p>
            <a:pPr>
              <a:tabLst>
                <a:tab pos="2176463" algn="l"/>
              </a:tabLst>
            </a:pPr>
            <a:r>
              <a:rPr lang="en-US" sz="2400" dirty="0">
                <a:solidFill>
                  <a:srgbClr val="0070C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Tb-wire </a:t>
            </a:r>
            <a:r>
              <a:rPr lang="en-US" sz="2400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(blue):	top to bottom wire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F1E625-E115-490C-B378-B23F0ABFBD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1" t="53604" r="-1498" b="-859"/>
          <a:stretch/>
        </p:blipFill>
        <p:spPr>
          <a:xfrm>
            <a:off x="8051479" y="2973590"/>
            <a:ext cx="3936217" cy="336995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400" dirty="0"/>
          </a:p>
          <a:p>
            <a:endParaRPr lang="en-US" sz="1800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583442" y="4599027"/>
            <a:ext cx="667726" cy="0"/>
          </a:xfrm>
          <a:prstGeom prst="straightConnector1">
            <a:avLst/>
          </a:prstGeom>
          <a:ln w="889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28E950E-A2DB-4CDE-A58C-54CC6AEFDE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53" b="52745"/>
          <a:stretch/>
        </p:blipFill>
        <p:spPr>
          <a:xfrm>
            <a:off x="2155641" y="3193911"/>
            <a:ext cx="3936217" cy="336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Ue special blue">
  <a:themeElements>
    <a:clrScheme name="Custom 2">
      <a:dk1>
        <a:srgbClr val="000000"/>
      </a:dk1>
      <a:lt1>
        <a:srgbClr val="000000"/>
      </a:lt1>
      <a:dk2>
        <a:srgbClr val="FFFFFF"/>
      </a:dk2>
      <a:lt2>
        <a:srgbClr val="FF9A00"/>
      </a:lt2>
      <a:accent1>
        <a:srgbClr val="00AEEF"/>
      </a:accent1>
      <a:accent2>
        <a:srgbClr val="D6004A"/>
      </a:accent2>
      <a:accent3>
        <a:srgbClr val="AAB8E2"/>
      </a:accent3>
      <a:accent4>
        <a:srgbClr val="0C0C61"/>
      </a:accent4>
      <a:accent5>
        <a:srgbClr val="AAD3F6"/>
      </a:accent5>
      <a:accent6>
        <a:srgbClr val="C20042"/>
      </a:accent6>
      <a:hlink>
        <a:srgbClr val="AD20AD"/>
      </a:hlink>
      <a:folHlink>
        <a:srgbClr val="7FC241"/>
      </a:folHlink>
    </a:clrScheme>
    <a:fontScheme name="Custom 1">
      <a:majorFont>
        <a:latin typeface="Fira Sans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  <a:scene3d>
          <a:camera prst="orthographicFront">
            <a:rot lat="600000" lon="0" rev="0"/>
          </a:camera>
          <a:lightRig rig="threePt" dir="t"/>
        </a:scene3d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TUe special blue 1">
        <a:dk1>
          <a:srgbClr val="101073"/>
        </a:dk1>
        <a:lt1>
          <a:srgbClr val="0066CC"/>
        </a:lt1>
        <a:dk2>
          <a:srgbClr val="FFFFFF"/>
        </a:dk2>
        <a:lt2>
          <a:srgbClr val="FF9A00"/>
        </a:lt2>
        <a:accent1>
          <a:srgbClr val="00AEEF"/>
        </a:accent1>
        <a:accent2>
          <a:srgbClr val="D6004A"/>
        </a:accent2>
        <a:accent3>
          <a:srgbClr val="AAB8E2"/>
        </a:accent3>
        <a:accent4>
          <a:srgbClr val="0C0C61"/>
        </a:accent4>
        <a:accent5>
          <a:srgbClr val="AAD3F6"/>
        </a:accent5>
        <a:accent6>
          <a:srgbClr val="C20042"/>
        </a:accent6>
        <a:hlink>
          <a:srgbClr val="AD20AD"/>
        </a:hlink>
        <a:folHlink>
          <a:srgbClr val="7FC24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TUe special blue</Template>
  <TotalTime>42022</TotalTime>
  <Words>1764</Words>
  <Application>Microsoft Office PowerPoint</Application>
  <PresentationFormat>Custom</PresentationFormat>
  <Paragraphs>520</Paragraphs>
  <Slides>50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Fira Sans</vt:lpstr>
      <vt:lpstr>Algerian</vt:lpstr>
      <vt:lpstr>Cambria Math</vt:lpstr>
      <vt:lpstr>Old computer St</vt:lpstr>
      <vt:lpstr>Arial</vt:lpstr>
      <vt:lpstr>WC ROUGHTRAD Bta</vt:lpstr>
      <vt:lpstr>TUe special blue</vt:lpstr>
      <vt:lpstr>Optimal morphs of     Planar Orthogonal Drawings</vt:lpstr>
      <vt:lpstr>PowerPoint Presentation</vt:lpstr>
      <vt:lpstr>Introduction</vt:lpstr>
      <vt:lpstr>Introduction</vt:lpstr>
      <vt:lpstr>Previous work</vt:lpstr>
      <vt:lpstr>Previous work</vt:lpstr>
      <vt:lpstr>PowerPoint Presentation</vt:lpstr>
      <vt:lpstr>Wires</vt:lpstr>
      <vt:lpstr>Wires</vt:lpstr>
      <vt:lpstr>Wires</vt:lpstr>
      <vt:lpstr>Wires</vt:lpstr>
      <vt:lpstr>Wires</vt:lpstr>
      <vt:lpstr>Wires</vt:lpstr>
      <vt:lpstr>Spirality</vt:lpstr>
      <vt:lpstr>Spirality</vt:lpstr>
      <vt:lpstr>Spirality</vt:lpstr>
      <vt:lpstr>Spirality</vt:lpstr>
      <vt:lpstr>Spirality</vt:lpstr>
      <vt:lpstr>Disconnected</vt:lpstr>
      <vt:lpstr>Disconnected</vt:lpstr>
      <vt:lpstr>Disconnected</vt:lpstr>
      <vt:lpstr>Disconnected</vt:lpstr>
      <vt:lpstr>Disconnected</vt:lpstr>
      <vt:lpstr>Disconnected</vt:lpstr>
      <vt:lpstr>Disconnected</vt:lpstr>
      <vt:lpstr>Disconnected</vt:lpstr>
      <vt:lpstr>Disconnected</vt:lpstr>
      <vt:lpstr>Disconnected</vt:lpstr>
      <vt:lpstr>Disconnected</vt:lpstr>
      <vt:lpstr>Disconnected</vt:lpstr>
      <vt:lpstr>Disconnected</vt:lpstr>
      <vt:lpstr>Disconnected</vt:lpstr>
      <vt:lpstr>Disconnected</vt:lpstr>
      <vt:lpstr>Disconnected</vt:lpstr>
      <vt:lpstr>Disconnected</vt:lpstr>
      <vt:lpstr>Disconnected</vt:lpstr>
      <vt:lpstr>Disconnected</vt:lpstr>
      <vt:lpstr>Disconnected</vt:lpstr>
      <vt:lpstr>Disconnected</vt:lpstr>
      <vt:lpstr>Disconnected</vt:lpstr>
      <vt:lpstr>Disconnected</vt:lpstr>
      <vt:lpstr>Disconnected</vt:lpstr>
      <vt:lpstr>Disconnected</vt:lpstr>
      <vt:lpstr>PowerPoint Presentation</vt:lpstr>
      <vt:lpstr>Batched</vt:lpstr>
      <vt:lpstr>Batched</vt:lpstr>
      <vt:lpstr>Batched</vt:lpstr>
      <vt:lpstr>‘ Proof ’</vt:lpstr>
      <vt:lpstr>‘ Proof ’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Topologically safe curved schematization</dc:title>
  <dc:creator>bcf</dc:creator>
  <dc:description>Design by Volle Kracht_x000d_
Template by Orange Pepper BV_x000d_
Copyright 2008</dc:description>
  <cp:lastModifiedBy>Goethem, A.I. van</cp:lastModifiedBy>
  <cp:revision>1449</cp:revision>
  <dcterms:created xsi:type="dcterms:W3CDTF">2013-02-21T10:05:14Z</dcterms:created>
  <dcterms:modified xsi:type="dcterms:W3CDTF">2019-09-18T08:56:32Z</dcterms:modified>
</cp:coreProperties>
</file>