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60" r:id="rId3"/>
    <p:sldId id="263" r:id="rId4"/>
    <p:sldId id="262" r:id="rId5"/>
    <p:sldId id="289" r:id="rId6"/>
    <p:sldId id="290" r:id="rId7"/>
    <p:sldId id="291" r:id="rId8"/>
    <p:sldId id="294" r:id="rId9"/>
    <p:sldId id="261" r:id="rId10"/>
    <p:sldId id="264" r:id="rId11"/>
    <p:sldId id="265" r:id="rId12"/>
    <p:sldId id="298" r:id="rId13"/>
    <p:sldId id="267" r:id="rId14"/>
    <p:sldId id="299" r:id="rId15"/>
    <p:sldId id="269" r:id="rId16"/>
    <p:sldId id="292" r:id="rId17"/>
    <p:sldId id="293" r:id="rId18"/>
    <p:sldId id="268" r:id="rId19"/>
    <p:sldId id="274" r:id="rId20"/>
    <p:sldId id="306" r:id="rId21"/>
    <p:sldId id="295" r:id="rId22"/>
    <p:sldId id="296" r:id="rId23"/>
    <p:sldId id="272" r:id="rId24"/>
    <p:sldId id="271" r:id="rId25"/>
    <p:sldId id="275" r:id="rId26"/>
    <p:sldId id="273" r:id="rId27"/>
    <p:sldId id="300" r:id="rId28"/>
    <p:sldId id="277" r:id="rId29"/>
    <p:sldId id="276" r:id="rId30"/>
    <p:sldId id="278" r:id="rId31"/>
    <p:sldId id="279" r:id="rId32"/>
    <p:sldId id="280" r:id="rId33"/>
    <p:sldId id="281" r:id="rId34"/>
    <p:sldId id="282" r:id="rId35"/>
    <p:sldId id="283" r:id="rId36"/>
    <p:sldId id="284" r:id="rId37"/>
    <p:sldId id="285" r:id="rId38"/>
    <p:sldId id="301" r:id="rId39"/>
    <p:sldId id="302" r:id="rId40"/>
    <p:sldId id="303" r:id="rId41"/>
    <p:sldId id="30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0"/>
    <p:restoredTop sz="93718"/>
  </p:normalViewPr>
  <p:slideViewPr>
    <p:cSldViewPr snapToGrid="0" snapToObjects="1">
      <p:cViewPr varScale="1">
        <p:scale>
          <a:sx n="94" d="100"/>
          <a:sy n="94" d="100"/>
        </p:scale>
        <p:origin x="17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1B169-9C05-9F45-89ED-962535B90E6D}" type="datetimeFigureOut">
              <a:rPr lang="en-US" smtClean="0"/>
              <a:t>9/19/19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2F89E-8CEB-FC44-AE5E-D221E673205F}" type="slidenum">
              <a:rPr lang="en-US" smtClean="0"/>
              <a:t>‹#›</a:t>
            </a:fld>
            <a:endParaRPr lang="en-US"/>
          </a:p>
        </p:txBody>
      </p:sp>
    </p:spTree>
    <p:extLst>
      <p:ext uri="{BB962C8B-B14F-4D97-AF65-F5344CB8AC3E}">
        <p14:creationId xmlns:p14="http://schemas.microsoft.com/office/powerpoint/2010/main" val="220526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Tubingen won in 2018</a:t>
            </a:r>
          </a:p>
          <a:p>
            <a:r>
              <a:rPr lang="en-US" dirty="0"/>
              <a:t>KIT won in 2017</a:t>
            </a:r>
          </a:p>
          <a:p>
            <a:endParaRPr lang="en-US" dirty="0"/>
          </a:p>
          <a:p>
            <a:pPr marL="171450" indent="-171450">
              <a:buFontTx/>
              <a:buChar char="-"/>
            </a:pPr>
            <a:r>
              <a:rPr lang="en-US" sz="1200" b="0" i="0" kern="1200" dirty="0">
                <a:solidFill>
                  <a:schemeClr val="tx1"/>
                </a:solidFill>
                <a:effectLst/>
                <a:latin typeface="+mn-lt"/>
                <a:ea typeface="+mn-ea"/>
                <a:cs typeface="+mn-cs"/>
              </a:rPr>
              <a:t>there was a GD contest for several years with the goal to minimize crossings angles</a:t>
            </a:r>
          </a:p>
          <a:p>
            <a:pPr marL="171450" indent="-171450">
              <a:buFontTx/>
              <a:buChar char="-"/>
            </a:pPr>
            <a:r>
              <a:rPr lang="en-US" sz="1200" b="0" i="0" kern="1200" dirty="0">
                <a:solidFill>
                  <a:schemeClr val="tx1"/>
                </a:solidFill>
                <a:effectLst/>
                <a:latin typeface="+mn-lt"/>
                <a:ea typeface="+mn-ea"/>
                <a:cs typeface="+mn-cs"/>
              </a:rPr>
              <a:t>We participated and never won</a:t>
            </a:r>
          </a:p>
          <a:p>
            <a:pPr marL="171450" indent="-171450">
              <a:buFontTx/>
              <a:buChar char="-"/>
            </a:pPr>
            <a:r>
              <a:rPr lang="en-US" sz="1200" b="0" i="0" kern="1200" dirty="0">
                <a:solidFill>
                  <a:schemeClr val="tx1"/>
                </a:solidFill>
                <a:effectLst/>
                <a:latin typeface="+mn-lt"/>
                <a:ea typeface="+mn-ea"/>
                <a:cs typeface="+mn-cs"/>
              </a:rPr>
              <a:t>but in the process realized that what’s often missing is a way to obtain good drawings of graphs that balance multiple goals/criteria</a:t>
            </a:r>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2</a:t>
            </a:fld>
            <a:endParaRPr lang="en-US"/>
          </a:p>
        </p:txBody>
      </p:sp>
    </p:spTree>
    <p:extLst>
      <p:ext uri="{BB962C8B-B14F-4D97-AF65-F5344CB8AC3E}">
        <p14:creationId xmlns:p14="http://schemas.microsoft.com/office/powerpoint/2010/main" val="9347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14</a:t>
            </a:fld>
            <a:endParaRPr lang="en-US"/>
          </a:p>
        </p:txBody>
      </p:sp>
    </p:spTree>
    <p:extLst>
      <p:ext uri="{BB962C8B-B14F-4D97-AF65-F5344CB8AC3E}">
        <p14:creationId xmlns:p14="http://schemas.microsoft.com/office/powerpoint/2010/main" val="72168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Community graphs are similar in nature. Hence we can perform comparisons across a group of them.</a:t>
            </a:r>
          </a:p>
        </p:txBody>
      </p:sp>
      <p:sp>
        <p:nvSpPr>
          <p:cNvPr id="4" name="Slide Number Placeholder 3"/>
          <p:cNvSpPr>
            <a:spLocks noGrp="1"/>
          </p:cNvSpPr>
          <p:nvPr>
            <p:ph type="sldNum" sz="quarter" idx="10"/>
          </p:nvPr>
        </p:nvSpPr>
        <p:spPr/>
        <p:txBody>
          <a:bodyPr/>
          <a:lstStyle/>
          <a:p>
            <a:fld id="{1102F89E-8CEB-FC44-AE5E-D221E673205F}" type="slidenum">
              <a:rPr lang="en-US" smtClean="0"/>
              <a:t>15</a:t>
            </a:fld>
            <a:endParaRPr lang="en-US"/>
          </a:p>
        </p:txBody>
      </p:sp>
    </p:spTree>
    <p:extLst>
      <p:ext uri="{BB962C8B-B14F-4D97-AF65-F5344CB8AC3E}">
        <p14:creationId xmlns:p14="http://schemas.microsoft.com/office/powerpoint/2010/main" val="19031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16</a:t>
            </a:fld>
            <a:endParaRPr lang="en-US"/>
          </a:p>
        </p:txBody>
      </p:sp>
    </p:spTree>
    <p:extLst>
      <p:ext uri="{BB962C8B-B14F-4D97-AF65-F5344CB8AC3E}">
        <p14:creationId xmlns:p14="http://schemas.microsoft.com/office/powerpoint/2010/main" val="2318204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17</a:t>
            </a:fld>
            <a:endParaRPr lang="en-US"/>
          </a:p>
        </p:txBody>
      </p:sp>
    </p:spTree>
    <p:extLst>
      <p:ext uri="{BB962C8B-B14F-4D97-AF65-F5344CB8AC3E}">
        <p14:creationId xmlns:p14="http://schemas.microsoft.com/office/powerpoint/2010/main" val="120063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18</a:t>
            </a:fld>
            <a:endParaRPr lang="en-US"/>
          </a:p>
        </p:txBody>
      </p:sp>
    </p:spTree>
    <p:extLst>
      <p:ext uri="{BB962C8B-B14F-4D97-AF65-F5344CB8AC3E}">
        <p14:creationId xmlns:p14="http://schemas.microsoft.com/office/powerpoint/2010/main" val="338625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SPX achieves best crossing angle and stress value. Performs very close to KIT (winner) in terms of number of crossings and neighborhood preservation.</a:t>
            </a:r>
          </a:p>
        </p:txBody>
      </p:sp>
      <p:sp>
        <p:nvSpPr>
          <p:cNvPr id="4" name="Slide Number Placeholder 3"/>
          <p:cNvSpPr>
            <a:spLocks noGrp="1"/>
          </p:cNvSpPr>
          <p:nvPr>
            <p:ph type="sldNum" sz="quarter" idx="10"/>
          </p:nvPr>
        </p:nvSpPr>
        <p:spPr/>
        <p:txBody>
          <a:bodyPr/>
          <a:lstStyle/>
          <a:p>
            <a:fld id="{1102F89E-8CEB-FC44-AE5E-D221E673205F}" type="slidenum">
              <a:rPr lang="en-US" smtClean="0"/>
              <a:t>19</a:t>
            </a:fld>
            <a:endParaRPr lang="en-US"/>
          </a:p>
        </p:txBody>
      </p:sp>
    </p:spTree>
    <p:extLst>
      <p:ext uri="{BB962C8B-B14F-4D97-AF65-F5344CB8AC3E}">
        <p14:creationId xmlns:p14="http://schemas.microsoft.com/office/powerpoint/2010/main" val="104443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21</a:t>
            </a:fld>
            <a:endParaRPr lang="en-US"/>
          </a:p>
        </p:txBody>
      </p:sp>
    </p:spTree>
    <p:extLst>
      <p:ext uri="{BB962C8B-B14F-4D97-AF65-F5344CB8AC3E}">
        <p14:creationId xmlns:p14="http://schemas.microsoft.com/office/powerpoint/2010/main" val="297036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Points in the lower left corner indicate good performance in the two metrics. </a:t>
            </a:r>
          </a:p>
          <a:p>
            <a:r>
              <a:rPr lang="en-US" sz="1200" kern="1200" dirty="0">
                <a:solidFill>
                  <a:schemeClr val="tx1"/>
                </a:solidFill>
                <a:effectLst/>
                <a:latin typeface="+mn-lt"/>
                <a:ea typeface="+mn-ea"/>
                <a:cs typeface="+mn-cs"/>
              </a:rPr>
              <a:t>Plots show that most of the SPX drawings are in/close to the well-performing corner</a:t>
            </a:r>
          </a:p>
        </p:txBody>
      </p:sp>
      <p:sp>
        <p:nvSpPr>
          <p:cNvPr id="4" name="Slide Number Placeholder 3"/>
          <p:cNvSpPr>
            <a:spLocks noGrp="1"/>
          </p:cNvSpPr>
          <p:nvPr>
            <p:ph type="sldNum" sz="quarter" idx="10"/>
          </p:nvPr>
        </p:nvSpPr>
        <p:spPr/>
        <p:txBody>
          <a:bodyPr/>
          <a:lstStyle/>
          <a:p>
            <a:fld id="{1102F89E-8CEB-FC44-AE5E-D221E673205F}" type="slidenum">
              <a:rPr lang="en-US" smtClean="0"/>
              <a:t>22</a:t>
            </a:fld>
            <a:endParaRPr lang="en-US"/>
          </a:p>
        </p:txBody>
      </p:sp>
    </p:spTree>
    <p:extLst>
      <p:ext uri="{BB962C8B-B14F-4D97-AF65-F5344CB8AC3E}">
        <p14:creationId xmlns:p14="http://schemas.microsoft.com/office/powerpoint/2010/main" val="194555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11th graph of 2018 GD contest (709 nodes and 1602 edges) - SPX takes around two hours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Max runtime of KIT – less than a minute</a:t>
            </a:r>
          </a:p>
          <a:p>
            <a:r>
              <a:rPr lang="en-US" sz="1200" kern="1200" dirty="0">
                <a:solidFill>
                  <a:schemeClr val="tx1"/>
                </a:solidFill>
                <a:effectLst/>
                <a:latin typeface="+mn-lt"/>
                <a:ea typeface="+mn-ea"/>
                <a:cs typeface="+mn-cs"/>
              </a:rPr>
              <a:t>Runtime of Tubingen algorithm – run for 10 minutes and take the best drawing</a:t>
            </a:r>
          </a:p>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23</a:t>
            </a:fld>
            <a:endParaRPr lang="en-US"/>
          </a:p>
        </p:txBody>
      </p:sp>
    </p:spTree>
    <p:extLst>
      <p:ext uri="{BB962C8B-B14F-4D97-AF65-F5344CB8AC3E}">
        <p14:creationId xmlns:p14="http://schemas.microsoft.com/office/powerpoint/2010/main" val="92975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do not compare with cola because it does not minimize edge crossings explicitly.</a:t>
            </a:r>
          </a:p>
        </p:txBody>
      </p:sp>
      <p:sp>
        <p:nvSpPr>
          <p:cNvPr id="4" name="Slide Number Placeholder 3"/>
          <p:cNvSpPr>
            <a:spLocks noGrp="1"/>
          </p:cNvSpPr>
          <p:nvPr>
            <p:ph type="sldNum" sz="quarter" idx="10"/>
          </p:nvPr>
        </p:nvSpPr>
        <p:spPr/>
        <p:txBody>
          <a:bodyPr/>
          <a:lstStyle/>
          <a:p>
            <a:fld id="{1102F89E-8CEB-FC44-AE5E-D221E673205F}" type="slidenum">
              <a:rPr lang="en-US" smtClean="0"/>
              <a:t>24</a:t>
            </a:fld>
            <a:endParaRPr lang="en-US"/>
          </a:p>
        </p:txBody>
      </p:sp>
    </p:spTree>
    <p:extLst>
      <p:ext uri="{BB962C8B-B14F-4D97-AF65-F5344CB8AC3E}">
        <p14:creationId xmlns:p14="http://schemas.microsoft.com/office/powerpoint/2010/main" val="105084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3</a:t>
            </a:fld>
            <a:endParaRPr lang="en-US"/>
          </a:p>
        </p:txBody>
      </p:sp>
    </p:spTree>
    <p:extLst>
      <p:ext uri="{BB962C8B-B14F-4D97-AF65-F5344CB8AC3E}">
        <p14:creationId xmlns:p14="http://schemas.microsoft.com/office/powerpoint/2010/main" val="117850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SPX wins on all 4 binary trees (All algorithms produce planar drawings and hence win on crossings.) SPX wins most times on the number of crossings on 30 DAGs and wins on other metrics stress and area.</a:t>
            </a:r>
          </a:p>
          <a:p>
            <a:r>
              <a:rPr lang="en-US" dirty="0"/>
              <a:t>Other algorithms work on integer coordinates while SPX works on real coordinates. If we constrain the resolution of a SPX drawing, then SPX produces huge drawing areas.</a:t>
            </a:r>
          </a:p>
        </p:txBody>
      </p:sp>
      <p:sp>
        <p:nvSpPr>
          <p:cNvPr id="4" name="Slide Number Placeholder 3"/>
          <p:cNvSpPr>
            <a:spLocks noGrp="1"/>
          </p:cNvSpPr>
          <p:nvPr>
            <p:ph type="sldNum" sz="quarter" idx="10"/>
          </p:nvPr>
        </p:nvSpPr>
        <p:spPr/>
        <p:txBody>
          <a:bodyPr/>
          <a:lstStyle/>
          <a:p>
            <a:fld id="{1102F89E-8CEB-FC44-AE5E-D221E673205F}" type="slidenum">
              <a:rPr lang="en-US" smtClean="0"/>
              <a:t>25</a:t>
            </a:fld>
            <a:endParaRPr lang="en-US"/>
          </a:p>
        </p:txBody>
      </p:sp>
    </p:spTree>
    <p:extLst>
      <p:ext uri="{BB962C8B-B14F-4D97-AF65-F5344CB8AC3E}">
        <p14:creationId xmlns:p14="http://schemas.microsoft.com/office/powerpoint/2010/main" val="180997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SPX consistently produces good drawings across all the metrics.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02F89E-8CEB-FC44-AE5E-D221E673205F}" type="slidenum">
              <a:rPr lang="en-US" smtClean="0"/>
              <a:t>26</a:t>
            </a:fld>
            <a:endParaRPr lang="en-US"/>
          </a:p>
        </p:txBody>
      </p:sp>
    </p:spTree>
    <p:extLst>
      <p:ext uri="{BB962C8B-B14F-4D97-AF65-F5344CB8AC3E}">
        <p14:creationId xmlns:p14="http://schemas.microsoft.com/office/powerpoint/2010/main" val="2781439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SPX relies on a combination of linear program and gradient descent. It is prohibitively slow for large graphs. </a:t>
            </a:r>
          </a:p>
          <a:p>
            <a:pPr marL="171450" indent="-171450">
              <a:buFontTx/>
              <a:buChar char="-"/>
            </a:pPr>
            <a:r>
              <a:rPr lang="en-US" sz="1200" kern="1200" dirty="0">
                <a:solidFill>
                  <a:schemeClr val="tx1"/>
                </a:solidFill>
                <a:effectLst/>
                <a:latin typeface="+mn-lt"/>
                <a:ea typeface="+mn-ea"/>
                <a:cs typeface="+mn-cs"/>
              </a:rPr>
              <a:t>Investigate ways to speedup such as multi-level layout</a:t>
            </a:r>
          </a:p>
        </p:txBody>
      </p:sp>
      <p:sp>
        <p:nvSpPr>
          <p:cNvPr id="4" name="Slide Number Placeholder 3"/>
          <p:cNvSpPr>
            <a:spLocks noGrp="1"/>
          </p:cNvSpPr>
          <p:nvPr>
            <p:ph type="sldNum" sz="quarter" idx="10"/>
          </p:nvPr>
        </p:nvSpPr>
        <p:spPr/>
        <p:txBody>
          <a:bodyPr/>
          <a:lstStyle/>
          <a:p>
            <a:fld id="{1102F89E-8CEB-FC44-AE5E-D221E673205F}" type="slidenum">
              <a:rPr lang="en-US" smtClean="0"/>
              <a:t>27</a:t>
            </a:fld>
            <a:endParaRPr lang="en-US"/>
          </a:p>
        </p:txBody>
      </p:sp>
    </p:spTree>
    <p:extLst>
      <p:ext uri="{BB962C8B-B14F-4D97-AF65-F5344CB8AC3E}">
        <p14:creationId xmlns:p14="http://schemas.microsoft.com/office/powerpoint/2010/main" val="122699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 this I have reached the end of my presentation. SPX is open source and can be found on the link above.</a:t>
            </a:r>
          </a:p>
          <a:p>
            <a:r>
              <a:rPr lang="en-US" dirty="0"/>
              <a:t>I would like to thank </a:t>
            </a:r>
            <a:r>
              <a:rPr lang="en-US" dirty="0" err="1"/>
              <a:t>Demel</a:t>
            </a:r>
            <a:r>
              <a:rPr lang="en-US" dirty="0"/>
              <a:t> et al. and </a:t>
            </a:r>
            <a:r>
              <a:rPr lang="en-US" dirty="0" err="1"/>
              <a:t>Bekos</a:t>
            </a:r>
            <a:r>
              <a:rPr lang="en-US" dirty="0"/>
              <a:t> et al. from KIT and Tubingen for providing their code to compare </a:t>
            </a:r>
            <a:r>
              <a:rPr lang="en-US" dirty="0" err="1"/>
              <a:t>against.And</a:t>
            </a:r>
            <a:r>
              <a:rPr lang="en-US" dirty="0"/>
              <a:t> I would like to researchers from </a:t>
            </a:r>
            <a:r>
              <a:rPr lang="en-US" dirty="0" err="1"/>
              <a:t>Univ</a:t>
            </a:r>
            <a:r>
              <a:rPr lang="en-US" dirty="0"/>
              <a:t> of Arizona for providing us computing resources and valuable feedback. And I would like to thank the National Science Foundation for funding our research.</a:t>
            </a:r>
          </a:p>
          <a:p>
            <a:r>
              <a:rPr lang="en-US" dirty="0"/>
              <a:t>Thank you and I am open to questions.</a:t>
            </a:r>
          </a:p>
        </p:txBody>
      </p:sp>
      <p:sp>
        <p:nvSpPr>
          <p:cNvPr id="4" name="Slide Number Placeholder 3"/>
          <p:cNvSpPr>
            <a:spLocks noGrp="1"/>
          </p:cNvSpPr>
          <p:nvPr>
            <p:ph type="sldNum" sz="quarter" idx="10"/>
          </p:nvPr>
        </p:nvSpPr>
        <p:spPr/>
        <p:txBody>
          <a:bodyPr/>
          <a:lstStyle/>
          <a:p>
            <a:fld id="{1102F89E-8CEB-FC44-AE5E-D221E673205F}" type="slidenum">
              <a:rPr lang="en-US" smtClean="0"/>
              <a:t>28</a:t>
            </a:fld>
            <a:endParaRPr lang="en-US"/>
          </a:p>
        </p:txBody>
      </p:sp>
    </p:spTree>
    <p:extLst>
      <p:ext uri="{BB962C8B-B14F-4D97-AF65-F5344CB8AC3E}">
        <p14:creationId xmlns:p14="http://schemas.microsoft.com/office/powerpoint/2010/main" val="29182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formulate graph layout as</a:t>
            </a:r>
            <a:br>
              <a:rPr lang="en-US" dirty="0"/>
            </a:br>
            <a:r>
              <a:rPr lang="en-US" sz="1200" b="0" i="0" kern="1200" dirty="0">
                <a:solidFill>
                  <a:schemeClr val="tx1"/>
                </a:solidFill>
                <a:effectLst/>
                <a:latin typeface="+mn-lt"/>
                <a:ea typeface="+mn-ea"/>
                <a:cs typeface="+mn-cs"/>
              </a:rPr>
              <a:t>a joint optimization of Stress + other readability criteria (X)</a:t>
            </a:r>
          </a:p>
          <a:p>
            <a:r>
              <a:rPr lang="en-US" sz="1200" b="0" i="0" kern="1200" dirty="0">
                <a:solidFill>
                  <a:schemeClr val="tx1"/>
                </a:solidFill>
                <a:effectLst/>
                <a:latin typeface="+mn-lt"/>
                <a:ea typeface="+mn-ea"/>
                <a:cs typeface="+mn-cs"/>
              </a:rPr>
              <a:t>illustrated here with X=crossings,</a:t>
            </a:r>
            <a:br>
              <a:rPr lang="en-US" dirty="0"/>
            </a:br>
            <a:r>
              <a:rPr lang="en-US" sz="1200" b="0" i="0" kern="1200" dirty="0">
                <a:solidFill>
                  <a:schemeClr val="tx1"/>
                </a:solidFill>
                <a:effectLst/>
                <a:latin typeface="+mn-lt"/>
                <a:ea typeface="+mn-ea"/>
                <a:cs typeface="+mn-cs"/>
              </a:rPr>
              <a:t>or X=angles, or X=</a:t>
            </a:r>
            <a:r>
              <a:rPr lang="en-US" sz="1200" b="0" i="0" kern="1200" dirty="0" err="1">
                <a:solidFill>
                  <a:schemeClr val="tx1"/>
                </a:solidFill>
                <a:effectLst/>
                <a:latin typeface="+mn-lt"/>
                <a:ea typeface="+mn-ea"/>
                <a:cs typeface="+mn-cs"/>
              </a:rPr>
              <a:t>upwardness</a:t>
            </a:r>
            <a:r>
              <a:rPr lang="en-US" sz="1200" b="0" i="0" kern="1200" dirty="0">
                <a:solidFill>
                  <a:schemeClr val="tx1"/>
                </a:solidFill>
                <a:effectLst/>
                <a:latin typeface="+mn-lt"/>
                <a:ea typeface="+mn-ea"/>
                <a:cs typeface="+mn-cs"/>
              </a:rPr>
              <a:t>, or X=combination of crossings/angles,</a:t>
            </a:r>
          </a:p>
          <a:p>
            <a:endParaRPr lang="en-US" sz="1200" b="0" i="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X can be a combination of anything we can formulate a constraint/penalty for</a:t>
            </a:r>
          </a:p>
          <a:p>
            <a:r>
              <a:rPr lang="en-US" sz="1200" b="0" kern="1200" dirty="0">
                <a:solidFill>
                  <a:schemeClr val="tx1"/>
                </a:solidFill>
                <a:effectLst/>
                <a:latin typeface="+mn-lt"/>
                <a:ea typeface="+mn-ea"/>
                <a:cs typeface="+mn-cs"/>
              </a:rPr>
              <a:t>  - we have implemented the three to demonstrate, but we can use the framework to optimize other criteria</a:t>
            </a:r>
          </a:p>
          <a:p>
            <a:r>
              <a:rPr lang="en-US" sz="1200" b="0" kern="1200" dirty="0">
                <a:solidFill>
                  <a:schemeClr val="tx1"/>
                </a:solidFill>
                <a:effectLst/>
                <a:latin typeface="+mn-lt"/>
                <a:ea typeface="+mn-ea"/>
                <a:cs typeface="+mn-cs"/>
              </a:rPr>
              <a:t>  - we can do any combination of these other criteria</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are re-stating graph layout as the joint optimization of two things: stress and other readability criteria expressed with penalties and constraints</a:t>
            </a:r>
          </a:p>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4</a:t>
            </a:fld>
            <a:endParaRPr lang="en-US"/>
          </a:p>
        </p:txBody>
      </p:sp>
    </p:spTree>
    <p:extLst>
      <p:ext uri="{BB962C8B-B14F-4D97-AF65-F5344CB8AC3E}">
        <p14:creationId xmlns:p14="http://schemas.microsoft.com/office/powerpoint/2010/main" val="186843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8</a:t>
            </a:fld>
            <a:endParaRPr lang="en-US"/>
          </a:p>
        </p:txBody>
      </p:sp>
    </p:spTree>
    <p:extLst>
      <p:ext uri="{BB962C8B-B14F-4D97-AF65-F5344CB8AC3E}">
        <p14:creationId xmlns:p14="http://schemas.microsoft.com/office/powerpoint/2010/main" val="148777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Tubingen won in 2018</a:t>
            </a:r>
          </a:p>
          <a:p>
            <a:r>
              <a:rPr lang="en-US" dirty="0"/>
              <a:t>KIT won in 2017</a:t>
            </a:r>
          </a:p>
        </p:txBody>
      </p:sp>
      <p:sp>
        <p:nvSpPr>
          <p:cNvPr id="4" name="Slide Number Placeholder 3"/>
          <p:cNvSpPr>
            <a:spLocks noGrp="1"/>
          </p:cNvSpPr>
          <p:nvPr>
            <p:ph type="sldNum" sz="quarter" idx="10"/>
          </p:nvPr>
        </p:nvSpPr>
        <p:spPr/>
        <p:txBody>
          <a:bodyPr/>
          <a:lstStyle/>
          <a:p>
            <a:fld id="{1102F89E-8CEB-FC44-AE5E-D221E673205F}" type="slidenum">
              <a:rPr lang="en-US" smtClean="0"/>
              <a:t>9</a:t>
            </a:fld>
            <a:endParaRPr lang="en-US"/>
          </a:p>
        </p:txBody>
      </p:sp>
    </p:spTree>
    <p:extLst>
      <p:ext uri="{BB962C8B-B14F-4D97-AF65-F5344CB8AC3E}">
        <p14:creationId xmlns:p14="http://schemas.microsoft.com/office/powerpoint/2010/main" val="247087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nodes of A are (ax1; ay1), and (ax2; ay2) and similarly for B</a:t>
            </a:r>
          </a:p>
        </p:txBody>
      </p:sp>
      <p:sp>
        <p:nvSpPr>
          <p:cNvPr id="4" name="Slide Number Placeholder 3"/>
          <p:cNvSpPr>
            <a:spLocks noGrp="1"/>
          </p:cNvSpPr>
          <p:nvPr>
            <p:ph type="sldNum" sz="quarter" idx="10"/>
          </p:nvPr>
        </p:nvSpPr>
        <p:spPr/>
        <p:txBody>
          <a:bodyPr/>
          <a:lstStyle/>
          <a:p>
            <a:fld id="{1102F89E-8CEB-FC44-AE5E-D221E673205F}" type="slidenum">
              <a:rPr lang="en-US" smtClean="0"/>
              <a:t>10</a:t>
            </a:fld>
            <a:endParaRPr lang="en-US"/>
          </a:p>
        </p:txBody>
      </p:sp>
    </p:spTree>
    <p:extLst>
      <p:ext uri="{BB962C8B-B14F-4D97-AF65-F5344CB8AC3E}">
        <p14:creationId xmlns:p14="http://schemas.microsoft.com/office/powerpoint/2010/main" val="275840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2F89E-8CEB-FC44-AE5E-D221E673205F}" type="slidenum">
              <a:rPr lang="en-US" smtClean="0"/>
              <a:t>11</a:t>
            </a:fld>
            <a:endParaRPr lang="en-US"/>
          </a:p>
        </p:txBody>
      </p:sp>
    </p:spTree>
    <p:extLst>
      <p:ext uri="{BB962C8B-B14F-4D97-AF65-F5344CB8AC3E}">
        <p14:creationId xmlns:p14="http://schemas.microsoft.com/office/powerpoint/2010/main" val="347445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Shabbeer et al. use a compounding weight where each edge crossing gets</a:t>
            </a:r>
          </a:p>
          <a:p>
            <a:r>
              <a:rPr lang="en-US" sz="1200" kern="1200" dirty="0">
                <a:solidFill>
                  <a:schemeClr val="tx1"/>
                </a:solidFill>
                <a:effectLst/>
                <a:latin typeface="+mn-lt"/>
                <a:ea typeface="+mn-ea"/>
                <a:cs typeface="+mn-cs"/>
              </a:rPr>
              <a:t>penalized more the longer it persists through the optimization iterations. We</a:t>
            </a:r>
          </a:p>
          <a:p>
            <a:r>
              <a:rPr lang="en-US" sz="1200" kern="1200" dirty="0">
                <a:solidFill>
                  <a:schemeClr val="tx1"/>
                </a:solidFill>
                <a:effectLst/>
                <a:latin typeface="+mn-lt"/>
                <a:ea typeface="+mn-ea"/>
                <a:cs typeface="+mn-cs"/>
              </a:rPr>
              <a:t>found that such a penalty can result in the introduction of new edge crossings</a:t>
            </a:r>
          </a:p>
          <a:p>
            <a:r>
              <a:rPr lang="en-US" sz="1200" kern="1200" dirty="0">
                <a:solidFill>
                  <a:schemeClr val="tx1"/>
                </a:solidFill>
                <a:effectLst/>
                <a:latin typeface="+mn-lt"/>
                <a:ea typeface="+mn-ea"/>
                <a:cs typeface="+mn-cs"/>
              </a:rPr>
              <a:t>for graphs that are larger and denser. With this in mind, we use a binary weight</a:t>
            </a:r>
          </a:p>
          <a:p>
            <a:r>
              <a:rPr lang="en-US" sz="1200" kern="1200" dirty="0">
                <a:solidFill>
                  <a:schemeClr val="tx1"/>
                </a:solidFill>
                <a:effectLst/>
                <a:latin typeface="+mn-lt"/>
                <a:ea typeface="+mn-ea"/>
                <a:cs typeface="+mn-cs"/>
              </a:rPr>
              <a:t>for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value is 1 when edges intersect and 0 otherwise.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cost function for stress plus crossing minimization further differs from</a:t>
            </a:r>
          </a:p>
          <a:p>
            <a:r>
              <a:rPr lang="en-US" sz="1200" kern="1200" dirty="0">
                <a:solidFill>
                  <a:schemeClr val="tx1"/>
                </a:solidFill>
                <a:effectLst/>
                <a:latin typeface="+mn-lt"/>
                <a:ea typeface="+mn-ea"/>
                <a:cs typeface="+mn-cs"/>
              </a:rPr>
              <a:t>Shabbeer et al. in the criteria weighting parameter 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TODO: Create a pairwise comparison plot for stress vs </a:t>
            </a:r>
            <a:r>
              <a:rPr lang="en-US" sz="1200" kern="1200" dirty="0" err="1">
                <a:solidFill>
                  <a:schemeClr val="tx1"/>
                </a:solidFill>
                <a:effectLst/>
                <a:latin typeface="+mn-lt"/>
                <a:ea typeface="+mn-ea"/>
                <a:cs typeface="+mn-cs"/>
              </a:rPr>
              <a:t>num</a:t>
            </a:r>
            <a:r>
              <a:rPr lang="en-US" sz="1200" kern="1200" dirty="0">
                <a:solidFill>
                  <a:schemeClr val="tx1"/>
                </a:solidFill>
                <a:effectLst/>
                <a:latin typeface="+mn-lt"/>
                <a:ea typeface="+mn-ea"/>
                <a:cs typeface="+mn-cs"/>
              </a:rPr>
              <a:t> crossings for this data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02F89E-8CEB-FC44-AE5E-D221E673205F}" type="slidenum">
              <a:rPr lang="en-US" smtClean="0"/>
              <a:t>12</a:t>
            </a:fld>
            <a:endParaRPr lang="en-US"/>
          </a:p>
        </p:txBody>
      </p:sp>
    </p:spTree>
    <p:extLst>
      <p:ext uri="{BB962C8B-B14F-4D97-AF65-F5344CB8AC3E}">
        <p14:creationId xmlns:p14="http://schemas.microsoft.com/office/powerpoint/2010/main" val="279936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introduce a factor of cos^2(theta) to heavily weight smaller angles and to constrain to positive values</a:t>
            </a:r>
          </a:p>
          <a:p>
            <a:endParaRPr lang="en-US" dirty="0"/>
          </a:p>
          <a:p>
            <a:r>
              <a:rPr lang="en-US" dirty="0"/>
              <a:t>Explicitly maximizes crossing angle and implicitly minimizes edge crossings</a:t>
            </a:r>
          </a:p>
        </p:txBody>
      </p:sp>
      <p:sp>
        <p:nvSpPr>
          <p:cNvPr id="4" name="Slide Number Placeholder 3"/>
          <p:cNvSpPr>
            <a:spLocks noGrp="1"/>
          </p:cNvSpPr>
          <p:nvPr>
            <p:ph type="sldNum" sz="quarter" idx="10"/>
          </p:nvPr>
        </p:nvSpPr>
        <p:spPr/>
        <p:txBody>
          <a:bodyPr/>
          <a:lstStyle/>
          <a:p>
            <a:fld id="{1102F89E-8CEB-FC44-AE5E-D221E673205F}" type="slidenum">
              <a:rPr lang="en-US" smtClean="0"/>
              <a:t>13</a:t>
            </a:fld>
            <a:endParaRPr lang="en-US"/>
          </a:p>
        </p:txBody>
      </p:sp>
    </p:spTree>
    <p:extLst>
      <p:ext uri="{BB962C8B-B14F-4D97-AF65-F5344CB8AC3E}">
        <p14:creationId xmlns:p14="http://schemas.microsoft.com/office/powerpoint/2010/main" val="355831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AB9FC0-1897-424E-A5B4-AD742F57097A}" type="datetime1">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352790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C2102-337B-F640-9CC5-C6182AD24BB5}" type="datetime1">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424686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988D3-0FB5-F64B-9179-3D4921EAD0C8}" type="datetime1">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41872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F3244-0F01-AA40-9198-4B2D80CC1B06}" type="datetime1">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323495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21196-E567-D84A-BFEC-18C0CF17EACF}" type="datetime1">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95327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02BF5D-EBAB-2C43-A1D0-4EF8C9CD8261}" type="datetime1">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38058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5764E-2DCF-A442-A572-4929E15FF330}" type="datetime1">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36738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63BD92-DEDD-5341-90FB-AFA3EB2D6495}" type="datetime1">
              <a:rPr lang="en-US" smtClean="0"/>
              <a:t>9/19/19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383823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0CAEA-F10B-254F-A502-1B955B2F45BB}" type="datetime1">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18222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983B23-3009-EA46-8710-0856BD9198A4}" type="datetime1">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275654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E275B-4159-7146-8E27-EF5FBC835335}" type="datetime1">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3B0C-7A28-E14B-ACE4-12EE0EFAA2E4}" type="slidenum">
              <a:rPr lang="en-US" smtClean="0"/>
              <a:t>‹#›</a:t>
            </a:fld>
            <a:endParaRPr lang="en-US"/>
          </a:p>
        </p:txBody>
      </p:sp>
    </p:spTree>
    <p:extLst>
      <p:ext uri="{BB962C8B-B14F-4D97-AF65-F5344CB8AC3E}">
        <p14:creationId xmlns:p14="http://schemas.microsoft.com/office/powerpoint/2010/main" val="184245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9D2C5-5AA7-4849-9B52-076FA9D5AEFF}" type="datetime1">
              <a:rPr lang="en-US" smtClean="0"/>
              <a:t>9/19/19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53B0C-7A28-E14B-ACE4-12EE0EFAA2E4}" type="slidenum">
              <a:rPr lang="en-US" smtClean="0"/>
              <a:t>‹#›</a:t>
            </a:fld>
            <a:endParaRPr lang="en-US"/>
          </a:p>
        </p:txBody>
      </p:sp>
    </p:spTree>
    <p:extLst>
      <p:ext uri="{BB962C8B-B14F-4D97-AF65-F5344CB8AC3E}">
        <p14:creationId xmlns:p14="http://schemas.microsoft.com/office/powerpoint/2010/main" val="2549429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mozart.diei.unipg.it/gdcontest/contest2018/results.html"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alab.it.monash.edu/webcola/examples/downwardedges.html"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8388-8560-5C42-82E6-751A02940E3B}"/>
              </a:ext>
            </a:extLst>
          </p:cNvPr>
          <p:cNvSpPr>
            <a:spLocks noGrp="1"/>
          </p:cNvSpPr>
          <p:nvPr>
            <p:ph type="ctrTitle"/>
          </p:nvPr>
        </p:nvSpPr>
        <p:spPr>
          <a:xfrm>
            <a:off x="759758" y="2296802"/>
            <a:ext cx="7624482" cy="987558"/>
          </a:xfrm>
        </p:spPr>
        <p:txBody>
          <a:bodyPr anchor="ctr">
            <a:normAutofit fontScale="90000"/>
          </a:bodyPr>
          <a:lstStyle/>
          <a:p>
            <a:r>
              <a:rPr lang="en-US" b="1" dirty="0">
                <a:solidFill>
                  <a:schemeClr val="accent2">
                    <a:lumMod val="75000"/>
                  </a:schemeClr>
                </a:solidFill>
                <a:latin typeface="Calibri" panose="020F0502020204030204" pitchFamily="34" charset="0"/>
                <a:cs typeface="Calibri" panose="020F0502020204030204" pitchFamily="34" charset="0"/>
              </a:rPr>
              <a:t>Stress-Plus-X (SPX) Graph Layout</a:t>
            </a:r>
          </a:p>
        </p:txBody>
      </p:sp>
      <p:sp>
        <p:nvSpPr>
          <p:cNvPr id="3" name="Subtitle 2">
            <a:extLst>
              <a:ext uri="{FF2B5EF4-FFF2-40B4-BE49-F238E27FC236}">
                <a16:creationId xmlns:a16="http://schemas.microsoft.com/office/drawing/2014/main" id="{71159EEA-0BCF-CD42-AC0B-42F29C0446DD}"/>
              </a:ext>
            </a:extLst>
          </p:cNvPr>
          <p:cNvSpPr>
            <a:spLocks noGrp="1"/>
          </p:cNvSpPr>
          <p:nvPr>
            <p:ph type="subTitle" idx="1"/>
          </p:nvPr>
        </p:nvSpPr>
        <p:spPr>
          <a:xfrm>
            <a:off x="876299" y="3861219"/>
            <a:ext cx="7391400" cy="1524214"/>
          </a:xfrm>
        </p:spPr>
        <p:txBody>
          <a:bodyPr>
            <a:normAutofit/>
          </a:bodyPr>
          <a:lstStyle/>
          <a:p>
            <a:r>
              <a:rPr lang="en-US" dirty="0" err="1"/>
              <a:t>Reyan</a:t>
            </a:r>
            <a:r>
              <a:rPr lang="en-US" dirty="0"/>
              <a:t> Ahmed, Felice De Luca, </a:t>
            </a:r>
            <a:r>
              <a:rPr lang="en-US" b="1" dirty="0"/>
              <a:t>Sabin </a:t>
            </a:r>
            <a:r>
              <a:rPr lang="en-US" b="1" dirty="0" err="1"/>
              <a:t>Devkota</a:t>
            </a:r>
            <a:r>
              <a:rPr lang="en-US" dirty="0"/>
              <a:t>, Katherine E. Isaacs, Stephen </a:t>
            </a:r>
            <a:r>
              <a:rPr lang="en-US" dirty="0" err="1"/>
              <a:t>Kobourov</a:t>
            </a:r>
            <a:endParaRPr lang="en-US" dirty="0"/>
          </a:p>
          <a:p>
            <a:r>
              <a:rPr lang="en-US" dirty="0"/>
              <a:t>Computer Science, University of Arizona</a:t>
            </a:r>
          </a:p>
        </p:txBody>
      </p:sp>
      <p:sp>
        <p:nvSpPr>
          <p:cNvPr id="4" name="TextBox 3">
            <a:extLst>
              <a:ext uri="{FF2B5EF4-FFF2-40B4-BE49-F238E27FC236}">
                <a16:creationId xmlns:a16="http://schemas.microsoft.com/office/drawing/2014/main" id="{ACE0777D-E0B6-8E41-842A-3A0D02B93CB6}"/>
              </a:ext>
            </a:extLst>
          </p:cNvPr>
          <p:cNvSpPr txBox="1"/>
          <p:nvPr/>
        </p:nvSpPr>
        <p:spPr>
          <a:xfrm>
            <a:off x="208364" y="6355272"/>
            <a:ext cx="1677347" cy="253916"/>
          </a:xfrm>
          <a:prstGeom prst="rect">
            <a:avLst/>
          </a:prstGeom>
          <a:noFill/>
        </p:spPr>
        <p:txBody>
          <a:bodyPr wrap="square" rtlCol="0">
            <a:spAutoFit/>
          </a:bodyPr>
          <a:lstStyle/>
          <a:p>
            <a:r>
              <a:rPr lang="en-US" sz="1050" dirty="0"/>
              <a:t>Prague, Czech Republic</a:t>
            </a:r>
          </a:p>
        </p:txBody>
      </p:sp>
      <p:sp>
        <p:nvSpPr>
          <p:cNvPr id="6" name="TextBox 5">
            <a:extLst>
              <a:ext uri="{FF2B5EF4-FFF2-40B4-BE49-F238E27FC236}">
                <a16:creationId xmlns:a16="http://schemas.microsoft.com/office/drawing/2014/main" id="{99430F1B-08C5-D54A-B5A3-948AAAB0C97C}"/>
              </a:ext>
            </a:extLst>
          </p:cNvPr>
          <p:cNvSpPr txBox="1"/>
          <p:nvPr/>
        </p:nvSpPr>
        <p:spPr>
          <a:xfrm>
            <a:off x="7876017" y="6355176"/>
            <a:ext cx="1016447" cy="253916"/>
          </a:xfrm>
          <a:prstGeom prst="rect">
            <a:avLst/>
          </a:prstGeom>
          <a:noFill/>
        </p:spPr>
        <p:txBody>
          <a:bodyPr wrap="square" rtlCol="0">
            <a:spAutoFit/>
          </a:bodyPr>
          <a:lstStyle/>
          <a:p>
            <a:r>
              <a:rPr lang="en-US" sz="1050" dirty="0"/>
              <a:t>Sep 19, 2019</a:t>
            </a:r>
          </a:p>
        </p:txBody>
      </p:sp>
      <p:pic>
        <p:nvPicPr>
          <p:cNvPr id="8" name="Picture 7">
            <a:extLst>
              <a:ext uri="{FF2B5EF4-FFF2-40B4-BE49-F238E27FC236}">
                <a16:creationId xmlns:a16="http://schemas.microsoft.com/office/drawing/2014/main" id="{D85C5A74-6956-CD4B-9A35-7329A2E97405}"/>
              </a:ext>
            </a:extLst>
          </p:cNvPr>
          <p:cNvPicPr>
            <a:picLocks noChangeAspect="1"/>
          </p:cNvPicPr>
          <p:nvPr/>
        </p:nvPicPr>
        <p:blipFill>
          <a:blip r:embed="rId2"/>
          <a:stretch>
            <a:fillRect/>
          </a:stretch>
        </p:blipFill>
        <p:spPr>
          <a:xfrm>
            <a:off x="558244" y="335227"/>
            <a:ext cx="977585" cy="1161768"/>
          </a:xfrm>
          <a:prstGeom prst="rect">
            <a:avLst/>
          </a:prstGeom>
        </p:spPr>
      </p:pic>
      <p:sp>
        <p:nvSpPr>
          <p:cNvPr id="9" name="TextBox 8">
            <a:extLst>
              <a:ext uri="{FF2B5EF4-FFF2-40B4-BE49-F238E27FC236}">
                <a16:creationId xmlns:a16="http://schemas.microsoft.com/office/drawing/2014/main" id="{74691DF6-6B99-BD4E-9255-970E35B252AD}"/>
              </a:ext>
            </a:extLst>
          </p:cNvPr>
          <p:cNvSpPr txBox="1"/>
          <p:nvPr/>
        </p:nvSpPr>
        <p:spPr>
          <a:xfrm>
            <a:off x="1463251" y="556392"/>
            <a:ext cx="6217496" cy="1061829"/>
          </a:xfrm>
          <a:prstGeom prst="rect">
            <a:avLst/>
          </a:prstGeom>
          <a:noFill/>
        </p:spPr>
        <p:txBody>
          <a:bodyPr wrap="square" rtlCol="0">
            <a:spAutoFit/>
          </a:bodyPr>
          <a:lstStyle/>
          <a:p>
            <a:pPr algn="ctr"/>
            <a:r>
              <a:rPr lang="en-US" sz="2100" dirty="0"/>
              <a:t>27</a:t>
            </a:r>
            <a:r>
              <a:rPr lang="en-US" sz="2100" baseline="30000" dirty="0"/>
              <a:t>th</a:t>
            </a:r>
            <a:r>
              <a:rPr lang="en-US" sz="2100" dirty="0"/>
              <a:t> International Symposium</a:t>
            </a:r>
          </a:p>
          <a:p>
            <a:pPr algn="ctr"/>
            <a:r>
              <a:rPr lang="en-US" sz="2100" dirty="0"/>
              <a:t>On</a:t>
            </a:r>
          </a:p>
          <a:p>
            <a:pPr algn="ctr"/>
            <a:r>
              <a:rPr lang="en-US" sz="2100" dirty="0"/>
              <a:t>Graph Drawing and Network Visualization</a:t>
            </a:r>
          </a:p>
        </p:txBody>
      </p:sp>
      <p:pic>
        <p:nvPicPr>
          <p:cNvPr id="10" name="Picture 9">
            <a:extLst>
              <a:ext uri="{FF2B5EF4-FFF2-40B4-BE49-F238E27FC236}">
                <a16:creationId xmlns:a16="http://schemas.microsoft.com/office/drawing/2014/main" id="{03861307-5282-5A47-8E23-2D25E575E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931" y="5660756"/>
            <a:ext cx="1223501" cy="694420"/>
          </a:xfrm>
          <a:prstGeom prst="rect">
            <a:avLst/>
          </a:prstGeom>
        </p:spPr>
      </p:pic>
      <p:pic>
        <p:nvPicPr>
          <p:cNvPr id="11" name="Picture 10">
            <a:extLst>
              <a:ext uri="{FF2B5EF4-FFF2-40B4-BE49-F238E27FC236}">
                <a16:creationId xmlns:a16="http://schemas.microsoft.com/office/drawing/2014/main" id="{75AAD1BE-E833-B14C-AB47-854647AABA31}"/>
              </a:ext>
            </a:extLst>
          </p:cNvPr>
          <p:cNvPicPr>
            <a:picLocks noChangeAspect="1"/>
          </p:cNvPicPr>
          <p:nvPr/>
        </p:nvPicPr>
        <p:blipFill>
          <a:blip r:embed="rId4"/>
          <a:stretch>
            <a:fillRect/>
          </a:stretch>
        </p:blipFill>
        <p:spPr>
          <a:xfrm>
            <a:off x="2269452" y="5660756"/>
            <a:ext cx="2931998" cy="694420"/>
          </a:xfrm>
          <a:prstGeom prst="rect">
            <a:avLst/>
          </a:prstGeom>
        </p:spPr>
      </p:pic>
    </p:spTree>
    <p:extLst>
      <p:ext uri="{BB962C8B-B14F-4D97-AF65-F5344CB8AC3E}">
        <p14:creationId xmlns:p14="http://schemas.microsoft.com/office/powerpoint/2010/main" val="326884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E80D32EF-52B6-414B-B4C4-36823DE6BE7A}"/>
              </a:ext>
            </a:extLst>
          </p:cNvPr>
          <p:cNvPicPr>
            <a:picLocks noChangeAspect="1"/>
          </p:cNvPicPr>
          <p:nvPr/>
        </p:nvPicPr>
        <p:blipFill>
          <a:blip r:embed="rId3"/>
          <a:stretch>
            <a:fillRect/>
          </a:stretch>
        </p:blipFill>
        <p:spPr>
          <a:xfrm>
            <a:off x="4788462" y="2955137"/>
            <a:ext cx="4051226" cy="3426663"/>
          </a:xfrm>
          <a:prstGeom prst="rect">
            <a:avLst/>
          </a:prstGeom>
        </p:spPr>
      </p:pic>
      <p:sp>
        <p:nvSpPr>
          <p:cNvPr id="2" name="Title 1">
            <a:extLst>
              <a:ext uri="{FF2B5EF4-FFF2-40B4-BE49-F238E27FC236}">
                <a16:creationId xmlns:a16="http://schemas.microsoft.com/office/drawing/2014/main" id="{13E5D9B6-AB59-3C48-A75D-627F7E9F2A89}"/>
              </a:ext>
            </a:extLst>
          </p:cNvPr>
          <p:cNvSpPr>
            <a:spLocks noGrp="1"/>
          </p:cNvSpPr>
          <p:nvPr>
            <p:ph type="title"/>
          </p:nvPr>
        </p:nvSpPr>
        <p:spPr>
          <a:xfrm>
            <a:off x="428625" y="119235"/>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Edge Crossing Minimization</a:t>
            </a:r>
          </a:p>
        </p:txBody>
      </p:sp>
      <p:sp>
        <p:nvSpPr>
          <p:cNvPr id="6" name="Content Placeholder 5">
            <a:extLst>
              <a:ext uri="{FF2B5EF4-FFF2-40B4-BE49-F238E27FC236}">
                <a16:creationId xmlns:a16="http://schemas.microsoft.com/office/drawing/2014/main" id="{F14B4CB1-98DD-D549-A454-8229F7EF0B68}"/>
              </a:ext>
            </a:extLst>
          </p:cNvPr>
          <p:cNvSpPr>
            <a:spLocks noGrp="1"/>
          </p:cNvSpPr>
          <p:nvPr>
            <p:ph idx="1"/>
          </p:nvPr>
        </p:nvSpPr>
        <p:spPr>
          <a:xfrm>
            <a:off x="428625" y="1285580"/>
            <a:ext cx="8321675" cy="3263504"/>
          </a:xfrm>
        </p:spPr>
        <p:txBody>
          <a:bodyPr/>
          <a:lstStyle/>
          <a:p>
            <a:pPr marL="0" indent="0">
              <a:buNone/>
            </a:pPr>
            <a:r>
              <a:rPr lang="en-US" dirty="0"/>
              <a:t>Penalty for a crossing edge pair(</a:t>
            </a:r>
            <a:r>
              <a:rPr lang="en-US" b="1" dirty="0"/>
              <a:t>A,B</a:t>
            </a:r>
            <a:r>
              <a:rPr lang="en-US" dirty="0"/>
              <a:t>) (Shabbeer et al. 2010) is:</a:t>
            </a:r>
          </a:p>
        </p:txBody>
      </p:sp>
      <p:sp>
        <p:nvSpPr>
          <p:cNvPr id="3" name="Slide Number Placeholder 2">
            <a:extLst>
              <a:ext uri="{FF2B5EF4-FFF2-40B4-BE49-F238E27FC236}">
                <a16:creationId xmlns:a16="http://schemas.microsoft.com/office/drawing/2014/main" id="{26AFEE8D-ECC9-4C41-B8CC-63679A3BF8D7}"/>
              </a:ext>
            </a:extLst>
          </p:cNvPr>
          <p:cNvSpPr>
            <a:spLocks noGrp="1"/>
          </p:cNvSpPr>
          <p:nvPr>
            <p:ph type="sldNum" sz="quarter" idx="12"/>
          </p:nvPr>
        </p:nvSpPr>
        <p:spPr/>
        <p:txBody>
          <a:bodyPr/>
          <a:lstStyle/>
          <a:p>
            <a:fld id="{99B53B0C-7A28-E14B-ACE4-12EE0EFAA2E4}" type="slidenum">
              <a:rPr lang="en-US" smtClean="0"/>
              <a:t>10</a:t>
            </a:fld>
            <a:endParaRPr lang="en-US"/>
          </a:p>
        </p:txBody>
      </p:sp>
      <p:pic>
        <p:nvPicPr>
          <p:cNvPr id="10" name="Picture 9">
            <a:extLst>
              <a:ext uri="{FF2B5EF4-FFF2-40B4-BE49-F238E27FC236}">
                <a16:creationId xmlns:a16="http://schemas.microsoft.com/office/drawing/2014/main" id="{94079FED-A6B5-DE4A-82B2-2408B9C27B9E}"/>
              </a:ext>
            </a:extLst>
          </p:cNvPr>
          <p:cNvPicPr>
            <a:picLocks noChangeAspect="1"/>
          </p:cNvPicPr>
          <p:nvPr/>
        </p:nvPicPr>
        <p:blipFill>
          <a:blip r:embed="rId4"/>
          <a:stretch>
            <a:fillRect/>
          </a:stretch>
        </p:blipFill>
        <p:spPr>
          <a:xfrm>
            <a:off x="454025" y="2253413"/>
            <a:ext cx="8058150" cy="676275"/>
          </a:xfrm>
          <a:prstGeom prst="rect">
            <a:avLst/>
          </a:prstGeom>
        </p:spPr>
      </p:pic>
      <p:sp>
        <p:nvSpPr>
          <p:cNvPr id="15" name="TextBox 14">
            <a:extLst>
              <a:ext uri="{FF2B5EF4-FFF2-40B4-BE49-F238E27FC236}">
                <a16:creationId xmlns:a16="http://schemas.microsoft.com/office/drawing/2014/main" id="{68A799F9-A030-FE44-A1ED-4ACEF6FD982B}"/>
              </a:ext>
            </a:extLst>
          </p:cNvPr>
          <p:cNvSpPr txBox="1"/>
          <p:nvPr/>
        </p:nvSpPr>
        <p:spPr>
          <a:xfrm>
            <a:off x="568984" y="3377765"/>
            <a:ext cx="866776" cy="415498"/>
          </a:xfrm>
          <a:prstGeom prst="rect">
            <a:avLst/>
          </a:prstGeom>
          <a:noFill/>
        </p:spPr>
        <p:txBody>
          <a:bodyPr wrap="none" rtlCol="0">
            <a:spAutoFit/>
          </a:bodyPr>
          <a:lstStyle/>
          <a:p>
            <a:r>
              <a:rPr lang="en-US" sz="2100" dirty="0">
                <a:latin typeface="+mj-lt"/>
              </a:rPr>
              <a:t>where</a:t>
            </a:r>
            <a:endParaRPr lang="en-US" sz="1950" dirty="0">
              <a:latin typeface="+mj-lt"/>
            </a:endParaRPr>
          </a:p>
        </p:txBody>
      </p:sp>
      <p:sp>
        <p:nvSpPr>
          <p:cNvPr id="16" name="TextBox 15">
            <a:extLst>
              <a:ext uri="{FF2B5EF4-FFF2-40B4-BE49-F238E27FC236}">
                <a16:creationId xmlns:a16="http://schemas.microsoft.com/office/drawing/2014/main" id="{87C93C9A-044D-F34C-90D2-150DD27A99A9}"/>
              </a:ext>
            </a:extLst>
          </p:cNvPr>
          <p:cNvSpPr txBox="1"/>
          <p:nvPr/>
        </p:nvSpPr>
        <p:spPr>
          <a:xfrm>
            <a:off x="2925086" y="3269534"/>
            <a:ext cx="271228" cy="507831"/>
          </a:xfrm>
          <a:prstGeom prst="rect">
            <a:avLst/>
          </a:prstGeom>
          <a:noFill/>
        </p:spPr>
        <p:txBody>
          <a:bodyPr wrap="none" rtlCol="0">
            <a:spAutoFit/>
          </a:bodyPr>
          <a:lstStyle/>
          <a:p>
            <a:r>
              <a:rPr lang="en-US" sz="2700" dirty="0"/>
              <a:t>,</a:t>
            </a:r>
          </a:p>
        </p:txBody>
      </p:sp>
      <p:sp>
        <p:nvSpPr>
          <p:cNvPr id="17" name="TextBox 16">
            <a:extLst>
              <a:ext uri="{FF2B5EF4-FFF2-40B4-BE49-F238E27FC236}">
                <a16:creationId xmlns:a16="http://schemas.microsoft.com/office/drawing/2014/main" id="{B7DE785C-F7B7-C040-B151-297F352FD592}"/>
              </a:ext>
            </a:extLst>
          </p:cNvPr>
          <p:cNvSpPr txBox="1"/>
          <p:nvPr/>
        </p:nvSpPr>
        <p:spPr>
          <a:xfrm>
            <a:off x="568984" y="4108296"/>
            <a:ext cx="590226" cy="415498"/>
          </a:xfrm>
          <a:prstGeom prst="rect">
            <a:avLst/>
          </a:prstGeom>
          <a:noFill/>
        </p:spPr>
        <p:txBody>
          <a:bodyPr wrap="none" rtlCol="0">
            <a:spAutoFit/>
          </a:bodyPr>
          <a:lstStyle/>
          <a:p>
            <a:r>
              <a:rPr lang="en-US" sz="2100" dirty="0">
                <a:latin typeface="+mj-lt"/>
              </a:rPr>
              <a:t>and</a:t>
            </a:r>
          </a:p>
        </p:txBody>
      </p:sp>
      <p:pic>
        <p:nvPicPr>
          <p:cNvPr id="19" name="Picture 18">
            <a:extLst>
              <a:ext uri="{FF2B5EF4-FFF2-40B4-BE49-F238E27FC236}">
                <a16:creationId xmlns:a16="http://schemas.microsoft.com/office/drawing/2014/main" id="{FA62FEA6-4F6E-964C-87E9-0A8EB512C9AA}"/>
              </a:ext>
            </a:extLst>
          </p:cNvPr>
          <p:cNvPicPr>
            <a:picLocks noChangeAspect="1"/>
          </p:cNvPicPr>
          <p:nvPr/>
        </p:nvPicPr>
        <p:blipFill>
          <a:blip r:embed="rId5"/>
          <a:stretch>
            <a:fillRect/>
          </a:stretch>
        </p:blipFill>
        <p:spPr>
          <a:xfrm>
            <a:off x="1573862" y="4076070"/>
            <a:ext cx="2295525" cy="42862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98DDE5-2480-5647-91FA-35657D6A5342}"/>
                  </a:ext>
                </a:extLst>
              </p:cNvPr>
              <p:cNvSpPr txBox="1"/>
              <p:nvPr/>
            </p:nvSpPr>
            <p:spPr>
              <a:xfrm>
                <a:off x="1576119" y="3241134"/>
                <a:ext cx="1469954" cy="647934"/>
              </a:xfrm>
              <a:prstGeom prst="rect">
                <a:avLst/>
              </a:prstGeom>
              <a:noFill/>
            </p:spPr>
            <p:txBody>
              <a:bodyPr wrap="square" lIns="0" tIns="0" rIns="0" bIns="0" rtlCol="0">
                <a:spAutoFit/>
              </a:bodyPr>
              <a:lstStyle/>
              <a:p>
                <a:r>
                  <a:rPr lang="en-US" b="1" dirty="0"/>
                  <a:t>A</a:t>
                </a: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1</m:t>
                                  </m:r>
                                </m:sub>
                                <m:sup>
                                  <m:r>
                                    <a:rPr lang="en-US" i="1">
                                      <a:latin typeface="Cambria Math" panose="02040503050406030204" pitchFamily="18" charset="0"/>
                                    </a:rPr>
                                    <m:t>𝑥</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1</m:t>
                                  </m:r>
                                </m:sub>
                                <m:sup>
                                  <m:r>
                                    <a:rPr lang="en-US" i="1">
                                      <a:latin typeface="Cambria Math" panose="02040503050406030204" pitchFamily="18" charset="0"/>
                                    </a:rPr>
                                    <m:t>𝑦</m:t>
                                  </m:r>
                                </m:sup>
                              </m:sSubSup>
                            </m:e>
                          </m:mr>
                          <m:m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2</m:t>
                                  </m:r>
                                </m:sub>
                                <m:sup>
                                  <m:r>
                                    <a:rPr lang="en-US" i="1">
                                      <a:latin typeface="Cambria Math" panose="02040503050406030204" pitchFamily="18" charset="0"/>
                                    </a:rPr>
                                    <m:t>𝑥</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2</m:t>
                                  </m:r>
                                </m:sub>
                                <m:sup>
                                  <m:r>
                                    <a:rPr lang="en-US" i="1">
                                      <a:latin typeface="Cambria Math" panose="02040503050406030204" pitchFamily="18" charset="0"/>
                                    </a:rPr>
                                    <m:t>𝑦</m:t>
                                  </m:r>
                                </m:sup>
                              </m:sSubSup>
                            </m:e>
                          </m:mr>
                        </m:m>
                      </m:e>
                    </m:d>
                  </m:oMath>
                </a14:m>
                <a:endParaRPr lang="en-US" dirty="0"/>
              </a:p>
            </p:txBody>
          </p:sp>
        </mc:Choice>
        <mc:Fallback xmlns="">
          <p:sp>
            <p:nvSpPr>
              <p:cNvPr id="4" name="TextBox 3">
                <a:extLst>
                  <a:ext uri="{FF2B5EF4-FFF2-40B4-BE49-F238E27FC236}">
                    <a16:creationId xmlns:a16="http://schemas.microsoft.com/office/drawing/2014/main" id="{1998DDE5-2480-5647-91FA-35657D6A5342}"/>
                  </a:ext>
                </a:extLst>
              </p:cNvPr>
              <p:cNvSpPr txBox="1">
                <a:spLocks noRot="1" noChangeAspect="1" noMove="1" noResize="1" noEditPoints="1" noAdjustHandles="1" noChangeArrowheads="1" noChangeShapeType="1" noTextEdit="1"/>
              </p:cNvSpPr>
              <p:nvPr/>
            </p:nvSpPr>
            <p:spPr>
              <a:xfrm>
                <a:off x="1576119" y="3241134"/>
                <a:ext cx="1469954" cy="647934"/>
              </a:xfrm>
              <a:prstGeom prst="rect">
                <a:avLst/>
              </a:prstGeom>
              <a:blipFill>
                <a:blip r:embed="rId6"/>
                <a:stretch>
                  <a:fillRect l="-9402"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83F094-86F7-8943-A91C-31F2BB5A27B5}"/>
                  </a:ext>
                </a:extLst>
              </p:cNvPr>
              <p:cNvSpPr txBox="1"/>
              <p:nvPr/>
            </p:nvSpPr>
            <p:spPr>
              <a:xfrm>
                <a:off x="3171297" y="3241134"/>
                <a:ext cx="1351270" cy="647934"/>
              </a:xfrm>
              <a:prstGeom prst="rect">
                <a:avLst/>
              </a:prstGeom>
              <a:noFill/>
            </p:spPr>
            <p:txBody>
              <a:bodyPr wrap="square" lIns="0" tIns="0" rIns="0" bIns="0" rtlCol="0">
                <a:spAutoFit/>
              </a:bodyPr>
              <a:lstStyle/>
              <a:p>
                <a:r>
                  <a:rPr lang="en-US" b="1" dirty="0"/>
                  <a:t>B</a:t>
                </a:r>
                <a:r>
                  <a:rPr lang="en-US" dirty="0"/>
                  <a:t>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1</m:t>
                                  </m:r>
                                </m:sub>
                                <m:sup>
                                  <m:r>
                                    <a:rPr lang="en-US" i="1">
                                      <a:latin typeface="Cambria Math" panose="02040503050406030204" pitchFamily="18" charset="0"/>
                                    </a:rPr>
                                    <m:t>𝑥</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1</m:t>
                                  </m:r>
                                </m:sub>
                                <m:sup>
                                  <m:r>
                                    <a:rPr lang="en-US" i="1">
                                      <a:latin typeface="Cambria Math" panose="02040503050406030204" pitchFamily="18" charset="0"/>
                                    </a:rPr>
                                    <m:t>𝑦</m:t>
                                  </m:r>
                                </m:sup>
                              </m:sSubSup>
                            </m:e>
                          </m:mr>
                          <m:mr>
                            <m:e>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2</m:t>
                                  </m:r>
                                </m:sub>
                                <m:sup>
                                  <m:r>
                                    <a:rPr lang="en-US" i="1">
                                      <a:latin typeface="Cambria Math" panose="02040503050406030204" pitchFamily="18" charset="0"/>
                                    </a:rPr>
                                    <m:t>𝑥</m:t>
                                  </m:r>
                                </m:sup>
                              </m:sSubSup>
                            </m:e>
                            <m:e>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2</m:t>
                                  </m:r>
                                </m:sub>
                                <m:sup>
                                  <m:r>
                                    <a:rPr lang="en-US" i="1">
                                      <a:latin typeface="Cambria Math" panose="02040503050406030204" pitchFamily="18" charset="0"/>
                                    </a:rPr>
                                    <m:t>𝑦</m:t>
                                  </m:r>
                                </m:sup>
                              </m:sSubSup>
                            </m:e>
                          </m:mr>
                        </m:m>
                      </m:e>
                    </m:d>
                  </m:oMath>
                </a14:m>
                <a:endParaRPr lang="en-US" dirty="0"/>
              </a:p>
            </p:txBody>
          </p:sp>
        </mc:Choice>
        <mc:Fallback xmlns="">
          <p:sp>
            <p:nvSpPr>
              <p:cNvPr id="8" name="TextBox 7">
                <a:extLst>
                  <a:ext uri="{FF2B5EF4-FFF2-40B4-BE49-F238E27FC236}">
                    <a16:creationId xmlns:a16="http://schemas.microsoft.com/office/drawing/2014/main" id="{1583F094-86F7-8943-A91C-31F2BB5A27B5}"/>
                  </a:ext>
                </a:extLst>
              </p:cNvPr>
              <p:cNvSpPr txBox="1">
                <a:spLocks noRot="1" noChangeAspect="1" noMove="1" noResize="1" noEditPoints="1" noAdjustHandles="1" noChangeArrowheads="1" noChangeShapeType="1" noTextEdit="1"/>
              </p:cNvSpPr>
              <p:nvPr/>
            </p:nvSpPr>
            <p:spPr>
              <a:xfrm>
                <a:off x="3171297" y="3241134"/>
                <a:ext cx="1351270" cy="647934"/>
              </a:xfrm>
              <a:prstGeom prst="rect">
                <a:avLst/>
              </a:prstGeom>
              <a:blipFill>
                <a:blip r:embed="rId7"/>
                <a:stretch>
                  <a:fillRect l="-10280" b="-769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F31E69D-AD10-814B-94B0-D11D5886C02D}"/>
              </a:ext>
            </a:extLst>
          </p:cNvPr>
          <p:cNvSpPr/>
          <p:nvPr/>
        </p:nvSpPr>
        <p:spPr>
          <a:xfrm>
            <a:off x="5347278" y="4242586"/>
            <a:ext cx="912767" cy="1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13B22B9-48F3-674E-A1A4-4239B8561544}"/>
              </a:ext>
            </a:extLst>
          </p:cNvPr>
          <p:cNvSpPr/>
          <p:nvPr/>
        </p:nvSpPr>
        <p:spPr>
          <a:xfrm>
            <a:off x="5435600" y="4875580"/>
            <a:ext cx="1374867" cy="525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129F53D-EFF8-D648-A767-EBCB4543B444}"/>
                  </a:ext>
                </a:extLst>
              </p:cNvPr>
              <p:cNvSpPr txBox="1"/>
              <p:nvPr/>
            </p:nvSpPr>
            <p:spPr>
              <a:xfrm>
                <a:off x="5486400" y="4900887"/>
                <a:ext cx="1347357" cy="276999"/>
              </a:xfrm>
              <a:prstGeom prst="rect">
                <a:avLst/>
              </a:prstGeom>
              <a:noFill/>
            </p:spPr>
            <p:txBody>
              <a:bodyPr wrap="none" lIns="0" tIns="0" rIns="0" bIns="0" rtlCol="0">
                <a:spAutoFit/>
              </a:bodyPr>
              <a:lstStyle/>
              <a:p>
                <a:r>
                  <a:rPr lang="en-US" dirty="0"/>
                  <a:t>b</a:t>
                </a:r>
                <a14:m>
                  <m:oMath xmlns:m="http://schemas.openxmlformats.org/officeDocument/2006/math">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−1</m:t>
                    </m:r>
                  </m:oMath>
                </a14:m>
                <a:endParaRPr lang="en-US" dirty="0"/>
              </a:p>
            </p:txBody>
          </p:sp>
        </mc:Choice>
        <mc:Fallback xmlns="">
          <p:sp>
            <p:nvSpPr>
              <p:cNvPr id="21" name="TextBox 20">
                <a:extLst>
                  <a:ext uri="{FF2B5EF4-FFF2-40B4-BE49-F238E27FC236}">
                    <a16:creationId xmlns:a16="http://schemas.microsoft.com/office/drawing/2014/main" id="{4129F53D-EFF8-D648-A767-EBCB4543B444}"/>
                  </a:ext>
                </a:extLst>
              </p:cNvPr>
              <p:cNvSpPr txBox="1">
                <a:spLocks noRot="1" noChangeAspect="1" noMove="1" noResize="1" noEditPoints="1" noAdjustHandles="1" noChangeArrowheads="1" noChangeShapeType="1" noTextEdit="1"/>
              </p:cNvSpPr>
              <p:nvPr/>
            </p:nvSpPr>
            <p:spPr>
              <a:xfrm>
                <a:off x="5486400" y="4900887"/>
                <a:ext cx="1347357" cy="276999"/>
              </a:xfrm>
              <a:prstGeom prst="rect">
                <a:avLst/>
              </a:prstGeom>
              <a:blipFill>
                <a:blip r:embed="rId8"/>
                <a:stretch>
                  <a:fillRect l="-11321" t="-21739" r="-4717" b="-47826"/>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E20E3814-85D6-1A4B-8294-9D8C79FDF820}"/>
              </a:ext>
            </a:extLst>
          </p:cNvPr>
          <p:cNvSpPr/>
          <p:nvPr/>
        </p:nvSpPr>
        <p:spPr>
          <a:xfrm>
            <a:off x="3280647" y="5254109"/>
            <a:ext cx="1374867" cy="525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5AA493-75CD-D945-96F4-419B04C9CF4A}"/>
                  </a:ext>
                </a:extLst>
              </p:cNvPr>
              <p:cNvSpPr txBox="1"/>
              <p:nvPr/>
            </p:nvSpPr>
            <p:spPr>
              <a:xfrm>
                <a:off x="5486400" y="4070701"/>
                <a:ext cx="10027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𝛾</m:t>
                      </m:r>
                    </m:oMath>
                  </m:oMathPara>
                </a14:m>
                <a:endParaRPr lang="en-US" dirty="0"/>
              </a:p>
            </p:txBody>
          </p:sp>
        </mc:Choice>
        <mc:Fallback xmlns="">
          <p:sp>
            <p:nvSpPr>
              <p:cNvPr id="11" name="TextBox 10">
                <a:extLst>
                  <a:ext uri="{FF2B5EF4-FFF2-40B4-BE49-F238E27FC236}">
                    <a16:creationId xmlns:a16="http://schemas.microsoft.com/office/drawing/2014/main" id="{675AA493-75CD-D945-96F4-419B04C9CF4A}"/>
                  </a:ext>
                </a:extLst>
              </p:cNvPr>
              <p:cNvSpPr txBox="1">
                <a:spLocks noRot="1" noChangeAspect="1" noMove="1" noResize="1" noEditPoints="1" noAdjustHandles="1" noChangeArrowheads="1" noChangeShapeType="1" noTextEdit="1"/>
              </p:cNvSpPr>
              <p:nvPr/>
            </p:nvSpPr>
            <p:spPr>
              <a:xfrm>
                <a:off x="5486400" y="4070701"/>
                <a:ext cx="1002710" cy="276999"/>
              </a:xfrm>
              <a:prstGeom prst="rect">
                <a:avLst/>
              </a:prstGeom>
              <a:blipFill>
                <a:blip r:embed="rId9"/>
                <a:stretch>
                  <a:fillRect l="-3797" r="-3797" b="-27273"/>
                </a:stretch>
              </a:blipFill>
            </p:spPr>
            <p:txBody>
              <a:bodyPr/>
              <a:lstStyle/>
              <a:p>
                <a:r>
                  <a:rPr lang="en-US">
                    <a:noFill/>
                  </a:rPr>
                  <a:t> </a:t>
                </a:r>
              </a:p>
            </p:txBody>
          </p:sp>
        </mc:Fallback>
      </mc:AlternateContent>
    </p:spTree>
    <p:extLst>
      <p:ext uri="{BB962C8B-B14F-4D97-AF65-F5344CB8AC3E}">
        <p14:creationId xmlns:p14="http://schemas.microsoft.com/office/powerpoint/2010/main" val="226003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580D-9567-584A-9252-12EFFB9B792B}"/>
              </a:ext>
            </a:extLst>
          </p:cNvPr>
          <p:cNvSpPr>
            <a:spLocks noGrp="1"/>
          </p:cNvSpPr>
          <p:nvPr>
            <p:ph type="title"/>
          </p:nvPr>
        </p:nvSpPr>
        <p:spPr>
          <a:xfrm>
            <a:off x="135802" y="211136"/>
            <a:ext cx="8881198" cy="1086776"/>
          </a:xfrm>
        </p:spPr>
        <p:txBody>
          <a:bodyPr>
            <a:noAutofit/>
          </a:bodyPr>
          <a:lstStyle/>
          <a:p>
            <a:pPr algn="ctr"/>
            <a:r>
              <a:rPr lang="en-US" sz="4000" dirty="0">
                <a:solidFill>
                  <a:schemeClr val="accent2">
                    <a:lumMod val="75000"/>
                  </a:schemeClr>
                </a:solidFill>
                <a:latin typeface="Calibri" panose="020F0502020204030204" pitchFamily="34" charset="0"/>
                <a:cs typeface="Calibri" panose="020F0502020204030204" pitchFamily="34" charset="0"/>
              </a:rPr>
              <a:t>Stress plus edge crossing minimization</a:t>
            </a:r>
            <a:endParaRPr lang="en-US" sz="1800" dirty="0">
              <a:solidFill>
                <a:schemeClr val="accent2">
                  <a:lumMod val="75000"/>
                </a:schemeClr>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55EFBEA-19B7-3444-8FD3-9035DD911E5E}"/>
              </a:ext>
            </a:extLst>
          </p:cNvPr>
          <p:cNvSpPr>
            <a:spLocks noGrp="1"/>
          </p:cNvSpPr>
          <p:nvPr>
            <p:ph type="sldNum" sz="quarter" idx="12"/>
          </p:nvPr>
        </p:nvSpPr>
        <p:spPr/>
        <p:txBody>
          <a:bodyPr/>
          <a:lstStyle/>
          <a:p>
            <a:fld id="{99B53B0C-7A28-E14B-ACE4-12EE0EFAA2E4}" type="slidenum">
              <a:rPr lang="en-US" smtClean="0"/>
              <a:t>11</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3A538D-CE4E-5F4A-81E8-E40396FC67E5}"/>
                  </a:ext>
                </a:extLst>
              </p:cNvPr>
              <p:cNvSpPr txBox="1"/>
              <p:nvPr/>
            </p:nvSpPr>
            <p:spPr>
              <a:xfrm>
                <a:off x="744176" y="2940799"/>
                <a:ext cx="7664450" cy="2842445"/>
              </a:xfrm>
              <a:prstGeom prst="rect">
                <a:avLst/>
              </a:prstGeom>
              <a:noFill/>
            </p:spPr>
            <p:txBody>
              <a:bodyPr wrap="square" rtlCol="0">
                <a:spAutoFit/>
              </a:bodyPr>
              <a:lstStyle/>
              <a:p>
                <a:r>
                  <a:rPr lang="en-US" sz="2800" b="1" dirty="0"/>
                  <a:t>Algorithm:</a:t>
                </a:r>
              </a:p>
              <a:p>
                <a:pPr marL="257175" indent="-257175">
                  <a:buFont typeface="Arial" panose="020B0604020202020204" pitchFamily="34" charset="0"/>
                  <a:buChar char="•"/>
                </a:pPr>
                <a:r>
                  <a:rPr lang="en-US" sz="2400" dirty="0"/>
                  <a:t>Compute initial layout </a:t>
                </a:r>
                <a:r>
                  <a:rPr lang="en-US" sz="2400" b="1" dirty="0"/>
                  <a:t>C</a:t>
                </a:r>
                <a:r>
                  <a:rPr lang="en-US" sz="2400" b="1" baseline="-25000" dirty="0"/>
                  <a:t>0</a:t>
                </a:r>
              </a:p>
              <a:p>
                <a:pPr marL="257175" indent="-257175">
                  <a:buFont typeface="Arial" panose="020B0604020202020204" pitchFamily="34" charset="0"/>
                  <a:buChar char="•"/>
                </a:pPr>
                <a:r>
                  <a:rPr lang="en-US" sz="2400" dirty="0"/>
                  <a:t>For </a:t>
                </a:r>
                <a:r>
                  <a:rPr lang="en-US" sz="2400" b="1" dirty="0"/>
                  <a:t>N</a:t>
                </a:r>
                <a:r>
                  <a:rPr lang="en-US" sz="2400" dirty="0"/>
                  <a:t> iterations do:</a:t>
                </a:r>
              </a:p>
              <a:p>
                <a:pPr marL="600075" lvl="1" indent="-257175">
                  <a:buFont typeface="Arial" panose="020B0604020202020204" pitchFamily="34" charset="0"/>
                  <a:buChar char="•"/>
                </a:pPr>
                <a:r>
                  <a:rPr lang="en-US" sz="2400" dirty="0"/>
                  <a:t>Keeping node coordinates </a:t>
                </a:r>
                <a:r>
                  <a:rPr lang="en-US" sz="2400" b="1" dirty="0"/>
                  <a:t>C</a:t>
                </a:r>
                <a:r>
                  <a:rPr lang="en-US" sz="2400" dirty="0"/>
                  <a:t> constant, find optimal separating lines (</a:t>
                </a:r>
                <a:r>
                  <a:rPr lang="en-US" sz="2400" b="1" dirty="0"/>
                  <a:t>u,</a:t>
                </a:r>
                <a:r>
                  <a:rPr lang="en-US" sz="2400" dirty="0"/>
                  <a:t> </a:t>
                </a:r>
                <a14:m>
                  <m:oMath xmlns:m="http://schemas.openxmlformats.org/officeDocument/2006/math">
                    <m:r>
                      <a:rPr lang="en-US" sz="2800" b="1" i="1">
                        <a:latin typeface="Cambria Math" panose="02040503050406030204" pitchFamily="18" charset="0"/>
                        <a:ea typeface="Cambria Math" panose="02040503050406030204" pitchFamily="18" charset="0"/>
                      </a:rPr>
                      <m:t>𝜸</m:t>
                    </m:r>
                  </m:oMath>
                </a14:m>
                <a:r>
                  <a:rPr lang="en-US" sz="2400" dirty="0"/>
                  <a:t>) for each edge pair (</a:t>
                </a:r>
                <a:r>
                  <a:rPr lang="en-US" sz="2400" b="1" dirty="0"/>
                  <a:t>A,B</a:t>
                </a:r>
                <a:r>
                  <a:rPr lang="en-US" sz="2400" dirty="0"/>
                  <a:t>)</a:t>
                </a:r>
              </a:p>
              <a:p>
                <a:pPr marL="600075" lvl="1" indent="-257175">
                  <a:buFont typeface="Arial" panose="020B0604020202020204" pitchFamily="34" charset="0"/>
                  <a:buChar char="•"/>
                </a:pPr>
                <a:r>
                  <a:rPr lang="en-US" sz="2400" dirty="0"/>
                  <a:t>Keeping </a:t>
                </a:r>
                <a:r>
                  <a:rPr lang="en-US" sz="2400" b="1" dirty="0"/>
                  <a:t>u</a:t>
                </a:r>
                <a:r>
                  <a:rPr lang="en-US" sz="2400" dirty="0"/>
                  <a:t>’s and </a:t>
                </a:r>
                <a14:m>
                  <m:oMath xmlns:m="http://schemas.openxmlformats.org/officeDocument/2006/math">
                    <m:r>
                      <a:rPr lang="en-US" sz="2800" b="1" i="1">
                        <a:latin typeface="Cambria Math" panose="02040503050406030204" pitchFamily="18" charset="0"/>
                        <a:ea typeface="Cambria Math" panose="02040503050406030204" pitchFamily="18" charset="0"/>
                      </a:rPr>
                      <m:t>𝜸</m:t>
                    </m:r>
                  </m:oMath>
                </a14:m>
                <a:r>
                  <a:rPr lang="en-US" sz="2400" dirty="0"/>
                  <a:t>’s constant, minimize </a:t>
                </a:r>
                <a14:m>
                  <m:oMath xmlns:m="http://schemas.openxmlformats.org/officeDocument/2006/math">
                    <m:r>
                      <a:rPr lang="en-US" sz="2800" i="1">
                        <a:latin typeface="Cambria Math" panose="02040503050406030204" pitchFamily="18" charset="0"/>
                      </a:rPr>
                      <m:t>𝑐𝑜𝑠𝑡</m:t>
                    </m:r>
                    <m:d>
                      <m:dPr>
                        <m:ctrlPr>
                          <a:rPr lang="en-US" sz="2800" i="1">
                            <a:latin typeface="Cambria Math" panose="02040503050406030204" pitchFamily="18" charset="0"/>
                          </a:rPr>
                        </m:ctrlPr>
                      </m:dPr>
                      <m:e>
                        <m:r>
                          <a:rPr lang="en-US" sz="2800" b="1" i="1">
                            <a:latin typeface="Cambria Math" panose="02040503050406030204" pitchFamily="18" charset="0"/>
                          </a:rPr>
                          <m:t>𝑪</m:t>
                        </m:r>
                      </m:e>
                    </m:d>
                    <m:r>
                      <a:rPr lang="en-US" sz="2800" i="1">
                        <a:latin typeface="Cambria Math" panose="02040503050406030204" pitchFamily="18" charset="0"/>
                      </a:rPr>
                      <m:t> </m:t>
                    </m:r>
                  </m:oMath>
                </a14:m>
                <a:r>
                  <a:rPr lang="en-US" sz="2400" dirty="0"/>
                  <a:t>using gradient descent </a:t>
                </a:r>
              </a:p>
            </p:txBody>
          </p:sp>
        </mc:Choice>
        <mc:Fallback xmlns="">
          <p:sp>
            <p:nvSpPr>
              <p:cNvPr id="7" name="TextBox 6">
                <a:extLst>
                  <a:ext uri="{FF2B5EF4-FFF2-40B4-BE49-F238E27FC236}">
                    <a16:creationId xmlns:a16="http://schemas.microsoft.com/office/drawing/2014/main" id="{223A538D-CE4E-5F4A-81E8-E40396FC67E5}"/>
                  </a:ext>
                </a:extLst>
              </p:cNvPr>
              <p:cNvSpPr txBox="1">
                <a:spLocks noRot="1" noChangeAspect="1" noMove="1" noResize="1" noEditPoints="1" noAdjustHandles="1" noChangeArrowheads="1" noChangeShapeType="1" noTextEdit="1"/>
              </p:cNvSpPr>
              <p:nvPr/>
            </p:nvSpPr>
            <p:spPr>
              <a:xfrm>
                <a:off x="744176" y="2940799"/>
                <a:ext cx="7664450" cy="2842445"/>
              </a:xfrm>
              <a:prstGeom prst="rect">
                <a:avLst/>
              </a:prstGeom>
              <a:blipFill>
                <a:blip r:embed="rId3"/>
                <a:stretch>
                  <a:fillRect l="-1656" t="-2232" r="-662"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6E8CCDE-CC43-BB4D-9466-ABDD7B3D9B9C}"/>
                  </a:ext>
                </a:extLst>
              </p:cNvPr>
              <p:cNvSpPr txBox="1"/>
              <p:nvPr/>
            </p:nvSpPr>
            <p:spPr>
              <a:xfrm>
                <a:off x="1029711" y="1582091"/>
                <a:ext cx="6856236" cy="10618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rPr>
                        <m:t>𝑐𝑜𝑠𝑡</m:t>
                      </m:r>
                      <m:d>
                        <m:dPr>
                          <m:ctrlPr>
                            <a:rPr lang="en-US" sz="2700" i="1">
                              <a:latin typeface="Cambria Math" panose="02040503050406030204" pitchFamily="18" charset="0"/>
                            </a:rPr>
                          </m:ctrlPr>
                        </m:dPr>
                        <m:e>
                          <m:r>
                            <a:rPr lang="en-US" sz="2700" b="1" i="1">
                              <a:latin typeface="Cambria Math" panose="02040503050406030204" pitchFamily="18" charset="0"/>
                            </a:rPr>
                            <m:t>𝑪</m:t>
                          </m:r>
                        </m:e>
                      </m:d>
                      <m:r>
                        <a:rPr lang="en-US" sz="2700" i="1">
                          <a:latin typeface="Cambria Math" panose="02040503050406030204" pitchFamily="18" charset="0"/>
                        </a:rPr>
                        <m:t>=</m:t>
                      </m:r>
                      <m:r>
                        <a:rPr lang="en-US" sz="2700" i="1">
                          <a:latin typeface="Cambria Math" panose="02040503050406030204" pitchFamily="18" charset="0"/>
                        </a:rPr>
                        <m:t>𝑠𝑡𝑟𝑒𝑠𝑠</m:t>
                      </m:r>
                      <m:d>
                        <m:dPr>
                          <m:ctrlPr>
                            <a:rPr lang="en-US" sz="2700" i="1">
                              <a:latin typeface="Cambria Math" panose="02040503050406030204" pitchFamily="18" charset="0"/>
                            </a:rPr>
                          </m:ctrlPr>
                        </m:dPr>
                        <m:e>
                          <m:r>
                            <a:rPr lang="en-US" sz="2700" b="1" i="1">
                              <a:latin typeface="Cambria Math" panose="02040503050406030204" pitchFamily="18" charset="0"/>
                            </a:rPr>
                            <m:t>𝑪</m:t>
                          </m:r>
                        </m:e>
                      </m:d>
                      <m:r>
                        <a:rPr lang="en-US" sz="2700" i="1">
                          <a:latin typeface="Cambria Math" panose="02040503050406030204" pitchFamily="18" charset="0"/>
                        </a:rPr>
                        <m:t>+</m:t>
                      </m:r>
                      <m:r>
                        <a:rPr lang="en-US" sz="2700" i="1">
                          <a:latin typeface="Cambria Math" panose="02040503050406030204" pitchFamily="18" charset="0"/>
                        </a:rPr>
                        <m:t>𝐾</m:t>
                      </m:r>
                      <m:nary>
                        <m:naryPr>
                          <m:chr m:val="∑"/>
                          <m:supHide m:val="on"/>
                          <m:ctrlPr>
                            <a:rPr lang="en-US" sz="2700" i="1">
                              <a:latin typeface="Cambria Math" panose="02040503050406030204" pitchFamily="18" charset="0"/>
                            </a:rPr>
                          </m:ctrlPr>
                        </m:naryPr>
                        <m:sub>
                          <m:r>
                            <m:rPr>
                              <m:brk m:alnAt="7"/>
                            </m:rPr>
                            <a:rPr lang="en-US" sz="2700" i="1">
                              <a:latin typeface="Cambria Math" panose="02040503050406030204" pitchFamily="18" charset="0"/>
                            </a:rPr>
                            <m:t>(</m:t>
                          </m:r>
                          <m:r>
                            <a:rPr lang="en-US" sz="2700" i="1">
                              <a:latin typeface="Cambria Math" panose="02040503050406030204" pitchFamily="18" charset="0"/>
                            </a:rPr>
                            <m:t>𝑢</m:t>
                          </m:r>
                          <m:r>
                            <a:rPr lang="en-US" sz="2700" i="1">
                              <a:latin typeface="Cambria Math" panose="02040503050406030204" pitchFamily="18" charset="0"/>
                            </a:rPr>
                            <m:t>,</m:t>
                          </m:r>
                          <m:r>
                            <a:rPr lang="en-US" sz="2700" i="1">
                              <a:latin typeface="Cambria Math" panose="02040503050406030204" pitchFamily="18" charset="0"/>
                            </a:rPr>
                            <m:t>𝑣</m:t>
                          </m:r>
                          <m:r>
                            <a:rPr lang="en-US" sz="2700" i="1">
                              <a:latin typeface="Cambria Math" panose="02040503050406030204" pitchFamily="18" charset="0"/>
                            </a:rPr>
                            <m:t>)∈</m:t>
                          </m:r>
                          <m:r>
                            <a:rPr lang="en-US" sz="2700" i="1">
                              <a:latin typeface="Cambria Math" panose="02040503050406030204" pitchFamily="18" charset="0"/>
                              <a:ea typeface="Cambria Math" panose="02040503050406030204" pitchFamily="18" charset="0"/>
                            </a:rPr>
                            <m:t>𝐸</m:t>
                          </m:r>
                        </m:sub>
                        <m:sup/>
                        <m:e>
                          <m:r>
                            <a:rPr lang="en-US" sz="2700" i="1">
                              <a:latin typeface="Cambria Math" panose="02040503050406030204" pitchFamily="18" charset="0"/>
                            </a:rPr>
                            <m:t>𝑝𝑒𝑛𝑎𝑙𝑡𝑦</m:t>
                          </m:r>
                          <m:r>
                            <a:rPr lang="en-US" sz="2700" i="1">
                              <a:latin typeface="Cambria Math" panose="02040503050406030204" pitchFamily="18" charset="0"/>
                            </a:rPr>
                            <m:t>(</m:t>
                          </m:r>
                          <m:r>
                            <a:rPr lang="en-US" sz="2700" i="1">
                              <a:latin typeface="Cambria Math" panose="02040503050406030204" pitchFamily="18" charset="0"/>
                            </a:rPr>
                            <m:t>𝑢</m:t>
                          </m:r>
                          <m:r>
                            <a:rPr lang="en-US" sz="2700" i="1">
                              <a:latin typeface="Cambria Math" panose="02040503050406030204" pitchFamily="18" charset="0"/>
                            </a:rPr>
                            <m:t>,</m:t>
                          </m:r>
                          <m:r>
                            <a:rPr lang="en-US" sz="2700" i="1">
                              <a:latin typeface="Cambria Math" panose="02040503050406030204" pitchFamily="18" charset="0"/>
                            </a:rPr>
                            <m:t>𝑣</m:t>
                          </m:r>
                          <m:r>
                            <a:rPr lang="en-US" sz="2700" i="1">
                              <a:latin typeface="Cambria Math" panose="02040503050406030204" pitchFamily="18" charset="0"/>
                            </a:rPr>
                            <m:t>)</m:t>
                          </m:r>
                        </m:e>
                      </m:nary>
                    </m:oMath>
                  </m:oMathPara>
                </a14:m>
                <a:endParaRPr lang="en-US" sz="2700" dirty="0"/>
              </a:p>
            </p:txBody>
          </p:sp>
        </mc:Choice>
        <mc:Fallback xmlns="">
          <p:sp>
            <p:nvSpPr>
              <p:cNvPr id="5" name="TextBox 4">
                <a:extLst>
                  <a:ext uri="{FF2B5EF4-FFF2-40B4-BE49-F238E27FC236}">
                    <a16:creationId xmlns:a16="http://schemas.microsoft.com/office/drawing/2014/main" id="{56E8CCDE-CC43-BB4D-9466-ABDD7B3D9B9C}"/>
                  </a:ext>
                </a:extLst>
              </p:cNvPr>
              <p:cNvSpPr txBox="1">
                <a:spLocks noRot="1" noChangeAspect="1" noMove="1" noResize="1" noEditPoints="1" noAdjustHandles="1" noChangeArrowheads="1" noChangeShapeType="1" noTextEdit="1"/>
              </p:cNvSpPr>
              <p:nvPr/>
            </p:nvSpPr>
            <p:spPr>
              <a:xfrm>
                <a:off x="1029711" y="1582091"/>
                <a:ext cx="6856236" cy="1061829"/>
              </a:xfrm>
              <a:prstGeom prst="rect">
                <a:avLst/>
              </a:prstGeom>
              <a:blipFill>
                <a:blip r:embed="rId4"/>
                <a:stretch>
                  <a:fillRect l="-370" t="-141667" r="-1109" b="-19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86E531-F8BC-BF4C-A636-B68764B3B7C4}"/>
                  </a:ext>
                </a:extLst>
              </p:cNvPr>
              <p:cNvSpPr txBox="1"/>
              <p:nvPr/>
            </p:nvSpPr>
            <p:spPr>
              <a:xfrm>
                <a:off x="2285889" y="7485017"/>
                <a:ext cx="4343881" cy="503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𝑐𝑜𝑠𝑡</m:t>
                      </m:r>
                      <m:d>
                        <m:dPr>
                          <m:ctrlPr>
                            <a:rPr lang="en-US" sz="1350" i="1">
                              <a:latin typeface="Cambria Math" panose="02040503050406030204" pitchFamily="18" charset="0"/>
                            </a:rPr>
                          </m:ctrlPr>
                        </m:dPr>
                        <m:e>
                          <m:r>
                            <a:rPr lang="en-US" sz="1350" b="1" i="1">
                              <a:latin typeface="Cambria Math" panose="02040503050406030204" pitchFamily="18" charset="0"/>
                            </a:rPr>
                            <m:t>𝑪</m:t>
                          </m:r>
                          <m:r>
                            <a:rPr lang="en-US" sz="1350" b="1" i="1">
                              <a:latin typeface="Cambria Math" panose="02040503050406030204" pitchFamily="18" charset="0"/>
                            </a:rPr>
                            <m:t>,</m:t>
                          </m:r>
                          <m:r>
                            <a:rPr lang="en-US" sz="1350" b="1" i="1">
                              <a:latin typeface="Cambria Math" panose="02040503050406030204" pitchFamily="18" charset="0"/>
                            </a:rPr>
                            <m:t>𝒖</m:t>
                          </m:r>
                          <m:r>
                            <a:rPr lang="en-US" sz="1350" b="1" i="1">
                              <a:latin typeface="Cambria Math" panose="02040503050406030204" pitchFamily="18" charset="0"/>
                            </a:rPr>
                            <m:t>,</m:t>
                          </m:r>
                          <m:r>
                            <a:rPr lang="en-US" sz="1350" b="1" i="1">
                              <a:latin typeface="Cambria Math" panose="02040503050406030204" pitchFamily="18" charset="0"/>
                              <a:ea typeface="Cambria Math" panose="02040503050406030204" pitchFamily="18" charset="0"/>
                            </a:rPr>
                            <m:t>𝜸</m:t>
                          </m:r>
                          <m:r>
                            <a:rPr lang="en-US" sz="1350" b="1" i="1">
                              <a:latin typeface="Cambria Math" panose="02040503050406030204" pitchFamily="18" charset="0"/>
                              <a:ea typeface="Cambria Math" panose="02040503050406030204" pitchFamily="18" charset="0"/>
                            </a:rPr>
                            <m:t>,</m:t>
                          </m:r>
                          <m:r>
                            <a:rPr lang="en-US" sz="1350" b="1" i="1">
                              <a:latin typeface="Cambria Math" panose="02040503050406030204" pitchFamily="18" charset="0"/>
                              <a:ea typeface="Cambria Math" panose="02040503050406030204" pitchFamily="18" charset="0"/>
                            </a:rPr>
                            <m:t>𝝆</m:t>
                          </m:r>
                        </m:e>
                      </m:d>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𝑠𝑡𝑟𝑒𝑠𝑠</m:t>
                      </m:r>
                      <m:d>
                        <m:dPr>
                          <m:ctrlPr>
                            <a:rPr lang="en-US" sz="1350" i="1">
                              <a:latin typeface="Cambria Math" panose="02040503050406030204" pitchFamily="18" charset="0"/>
                              <a:ea typeface="Cambria Math" panose="02040503050406030204" pitchFamily="18" charset="0"/>
                            </a:rPr>
                          </m:ctrlPr>
                        </m:dPr>
                        <m:e>
                          <m:r>
                            <a:rPr lang="en-US" sz="1350" b="1" i="1">
                              <a:latin typeface="Cambria Math" panose="02040503050406030204" pitchFamily="18" charset="0"/>
                              <a:ea typeface="Cambria Math" panose="02040503050406030204" pitchFamily="18" charset="0"/>
                            </a:rPr>
                            <m:t>𝑪</m:t>
                          </m:r>
                        </m:e>
                      </m:d>
                      <m:r>
                        <a:rPr lang="en-US" sz="1350" i="1">
                          <a:latin typeface="Cambria Math" panose="02040503050406030204" pitchFamily="18" charset="0"/>
                          <a:ea typeface="Cambria Math" panose="02040503050406030204" pitchFamily="18" charset="0"/>
                        </a:rPr>
                        <m:t>+</m:t>
                      </m:r>
                      <m:r>
                        <a:rPr lang="en-US" sz="1350" i="1">
                          <a:latin typeface="Cambria Math" panose="02040503050406030204" pitchFamily="18" charset="0"/>
                          <a:ea typeface="Cambria Math" panose="02040503050406030204" pitchFamily="18" charset="0"/>
                        </a:rPr>
                        <m:t>𝐾</m:t>
                      </m:r>
                      <m:r>
                        <a:rPr lang="en-US" sz="1350" i="1">
                          <a:latin typeface="Cambria Math" panose="02040503050406030204" pitchFamily="18" charset="0"/>
                          <a:ea typeface="Cambria Math" panose="02040503050406030204" pitchFamily="18" charset="0"/>
                        </a:rPr>
                        <m:t>×</m:t>
                      </m:r>
                      <m:nary>
                        <m:naryPr>
                          <m:chr m:val="∑"/>
                          <m:subHide m:val="on"/>
                          <m:supHide m:val="on"/>
                          <m:ctrlPr>
                            <a:rPr lang="en-US" sz="1350" i="1">
                              <a:latin typeface="Cambria Math" panose="02040503050406030204" pitchFamily="18" charset="0"/>
                              <a:ea typeface="Cambria Math" panose="02040503050406030204" pitchFamily="18" charset="0"/>
                            </a:rPr>
                          </m:ctrlPr>
                        </m:naryPr>
                        <m:sub/>
                        <m:sup/>
                        <m:e>
                          <m:r>
                            <a:rPr lang="en-US" sz="1350" i="1">
                              <a:latin typeface="Cambria Math" panose="02040503050406030204" pitchFamily="18" charset="0"/>
                              <a:ea typeface="Cambria Math" panose="02040503050406030204" pitchFamily="18" charset="0"/>
                            </a:rPr>
                            <m:t>𝑃𝑒𝑛𝑎𝑙𝑡𝑖𝑒𝑠</m:t>
                          </m:r>
                          <m:r>
                            <a:rPr lang="en-US" sz="1350" i="1">
                              <a:latin typeface="Cambria Math" panose="02040503050406030204" pitchFamily="18" charset="0"/>
                              <a:ea typeface="Cambria Math" panose="02040503050406030204" pitchFamily="18" charset="0"/>
                            </a:rPr>
                            <m:t>(</m:t>
                          </m:r>
                          <m:r>
                            <a:rPr lang="en-US" sz="1350" b="1" i="1">
                              <a:latin typeface="Cambria Math" panose="02040503050406030204" pitchFamily="18" charset="0"/>
                              <a:ea typeface="Cambria Math" panose="02040503050406030204" pitchFamily="18" charset="0"/>
                            </a:rPr>
                            <m:t>𝑪</m:t>
                          </m:r>
                          <m:r>
                            <a:rPr lang="en-US" sz="1350" b="1" i="1">
                              <a:latin typeface="Cambria Math" panose="02040503050406030204" pitchFamily="18" charset="0"/>
                              <a:ea typeface="Cambria Math" panose="02040503050406030204" pitchFamily="18" charset="0"/>
                            </a:rPr>
                            <m:t>,</m:t>
                          </m:r>
                          <m:r>
                            <a:rPr lang="en-US" sz="1350" b="1" i="1">
                              <a:latin typeface="Cambria Math" panose="02040503050406030204" pitchFamily="18" charset="0"/>
                              <a:ea typeface="Cambria Math" panose="02040503050406030204" pitchFamily="18" charset="0"/>
                            </a:rPr>
                            <m:t>𝒖</m:t>
                          </m:r>
                          <m:r>
                            <a:rPr lang="en-US" sz="1350" i="1">
                              <a:latin typeface="Cambria Math" panose="02040503050406030204" pitchFamily="18" charset="0"/>
                              <a:ea typeface="Cambria Math" panose="02040503050406030204" pitchFamily="18" charset="0"/>
                            </a:rPr>
                            <m:t>,</m:t>
                          </m:r>
                          <m:r>
                            <a:rPr lang="en-US" sz="1350" b="1" i="1">
                              <a:latin typeface="Cambria Math" panose="02040503050406030204" pitchFamily="18" charset="0"/>
                              <a:ea typeface="Cambria Math" panose="02040503050406030204" pitchFamily="18" charset="0"/>
                            </a:rPr>
                            <m:t>𝜸</m:t>
                          </m:r>
                          <m:r>
                            <a:rPr lang="en-US" sz="1350" i="1">
                              <a:latin typeface="Cambria Math" panose="02040503050406030204" pitchFamily="18" charset="0"/>
                              <a:ea typeface="Cambria Math" panose="02040503050406030204" pitchFamily="18" charset="0"/>
                            </a:rPr>
                            <m:t>,</m:t>
                          </m:r>
                          <m:r>
                            <a:rPr lang="en-US" sz="1350" b="1" i="1">
                              <a:latin typeface="Cambria Math" panose="02040503050406030204" pitchFamily="18" charset="0"/>
                              <a:ea typeface="Cambria Math" panose="02040503050406030204" pitchFamily="18" charset="0"/>
                            </a:rPr>
                            <m:t>𝝆</m:t>
                          </m:r>
                          <m:r>
                            <a:rPr lang="en-US" sz="1350" i="1">
                              <a:latin typeface="Cambria Math" panose="02040503050406030204" pitchFamily="18" charset="0"/>
                              <a:ea typeface="Cambria Math" panose="02040503050406030204" pitchFamily="18" charset="0"/>
                            </a:rPr>
                            <m:t>)</m:t>
                          </m:r>
                        </m:e>
                      </m:nary>
                    </m:oMath>
                  </m:oMathPara>
                </a14:m>
                <a:endParaRPr lang="en-US" sz="1350" dirty="0"/>
              </a:p>
            </p:txBody>
          </p:sp>
        </mc:Choice>
        <mc:Fallback xmlns="">
          <p:sp>
            <p:nvSpPr>
              <p:cNvPr id="8" name="TextBox 7">
                <a:extLst>
                  <a:ext uri="{FF2B5EF4-FFF2-40B4-BE49-F238E27FC236}">
                    <a16:creationId xmlns:a16="http://schemas.microsoft.com/office/drawing/2014/main" id="{8A86E531-F8BC-BF4C-A636-B68764B3B7C4}"/>
                  </a:ext>
                </a:extLst>
              </p:cNvPr>
              <p:cNvSpPr txBox="1">
                <a:spLocks noRot="1" noChangeAspect="1" noMove="1" noResize="1" noEditPoints="1" noAdjustHandles="1" noChangeArrowheads="1" noChangeShapeType="1" noTextEdit="1"/>
              </p:cNvSpPr>
              <p:nvPr/>
            </p:nvSpPr>
            <p:spPr>
              <a:xfrm>
                <a:off x="2285889" y="7485017"/>
                <a:ext cx="4343881" cy="503086"/>
              </a:xfrm>
              <a:prstGeom prst="rect">
                <a:avLst/>
              </a:prstGeom>
              <a:blipFill>
                <a:blip r:embed="rId5"/>
                <a:stretch>
                  <a:fillRect l="-292" t="-148780" r="-877" b="-212195"/>
                </a:stretch>
              </a:blipFill>
            </p:spPr>
            <p:txBody>
              <a:bodyPr/>
              <a:lstStyle/>
              <a:p>
                <a:r>
                  <a:rPr lang="en-US">
                    <a:noFill/>
                  </a:rPr>
                  <a:t> </a:t>
                </a:r>
              </a:p>
            </p:txBody>
          </p:sp>
        </mc:Fallback>
      </mc:AlternateContent>
    </p:spTree>
    <p:extLst>
      <p:ext uri="{BB962C8B-B14F-4D97-AF65-F5344CB8AC3E}">
        <p14:creationId xmlns:p14="http://schemas.microsoft.com/office/powerpoint/2010/main" val="414537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869B-EA8F-6942-A69C-09102B38C8EC}"/>
              </a:ext>
            </a:extLst>
          </p:cNvPr>
          <p:cNvSpPr>
            <a:spLocks noGrp="1"/>
          </p:cNvSpPr>
          <p:nvPr>
            <p:ph type="title"/>
          </p:nvPr>
        </p:nvSpPr>
        <p:spPr>
          <a:xfrm>
            <a:off x="321170" y="262512"/>
            <a:ext cx="8578252" cy="617220"/>
          </a:xfrm>
        </p:spPr>
        <p:txBody>
          <a:bodyPr>
            <a:normAutofit fontScale="90000"/>
          </a:bodyPr>
          <a:lstStyle/>
          <a:p>
            <a:r>
              <a:rPr lang="en-US" sz="2800" dirty="0">
                <a:solidFill>
                  <a:schemeClr val="accent2">
                    <a:lumMod val="75000"/>
                  </a:schemeClr>
                </a:solidFill>
                <a:latin typeface="Calibri" panose="020F0502020204030204" pitchFamily="34" charset="0"/>
                <a:cs typeface="Calibri" panose="020F0502020204030204" pitchFamily="34" charset="0"/>
              </a:rPr>
              <a:t>SPX achieves better results than Shabbeer et al. by introducing:  </a:t>
            </a:r>
          </a:p>
        </p:txBody>
      </p:sp>
      <p:sp>
        <p:nvSpPr>
          <p:cNvPr id="10" name="Slide Number Placeholder 9">
            <a:extLst>
              <a:ext uri="{FF2B5EF4-FFF2-40B4-BE49-F238E27FC236}">
                <a16:creationId xmlns:a16="http://schemas.microsoft.com/office/drawing/2014/main" id="{5143B8C2-2859-F140-BE90-DCFA4E2F54CB}"/>
              </a:ext>
            </a:extLst>
          </p:cNvPr>
          <p:cNvSpPr>
            <a:spLocks noGrp="1"/>
          </p:cNvSpPr>
          <p:nvPr>
            <p:ph type="sldNum" sz="quarter" idx="12"/>
          </p:nvPr>
        </p:nvSpPr>
        <p:spPr/>
        <p:txBody>
          <a:bodyPr/>
          <a:lstStyle/>
          <a:p>
            <a:fld id="{99B53B0C-7A28-E14B-ACE4-12EE0EFAA2E4}" type="slidenum">
              <a:rPr lang="en-US" smtClean="0"/>
              <a:t>12</a:t>
            </a:fld>
            <a:endParaRPr lang="en-US"/>
          </a:p>
        </p:txBody>
      </p:sp>
      <p:sp>
        <p:nvSpPr>
          <p:cNvPr id="7" name="TextBox 6">
            <a:extLst>
              <a:ext uri="{FF2B5EF4-FFF2-40B4-BE49-F238E27FC236}">
                <a16:creationId xmlns:a16="http://schemas.microsoft.com/office/drawing/2014/main" id="{B679D9F1-1C92-CE48-83F6-1107817921F0}"/>
              </a:ext>
            </a:extLst>
          </p:cNvPr>
          <p:cNvSpPr txBox="1"/>
          <p:nvPr/>
        </p:nvSpPr>
        <p:spPr>
          <a:xfrm>
            <a:off x="394096" y="1003782"/>
            <a:ext cx="4315605"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t>Binary penalties for edge pairs</a:t>
            </a:r>
          </a:p>
        </p:txBody>
      </p:sp>
      <p:sp>
        <p:nvSpPr>
          <p:cNvPr id="8" name="TextBox 7">
            <a:extLst>
              <a:ext uri="{FF2B5EF4-FFF2-40B4-BE49-F238E27FC236}">
                <a16:creationId xmlns:a16="http://schemas.microsoft.com/office/drawing/2014/main" id="{F20BC067-6534-F449-9644-95D102D7E804}"/>
              </a:ext>
            </a:extLst>
          </p:cNvPr>
          <p:cNvSpPr txBox="1"/>
          <p:nvPr/>
        </p:nvSpPr>
        <p:spPr>
          <a:xfrm>
            <a:off x="394097" y="1512256"/>
            <a:ext cx="812125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Hyperparameter K to balance between stress and crossing penalties</a:t>
            </a:r>
          </a:p>
        </p:txBody>
      </p:sp>
      <p:sp>
        <p:nvSpPr>
          <p:cNvPr id="9" name="TextBox 8">
            <a:extLst>
              <a:ext uri="{FF2B5EF4-FFF2-40B4-BE49-F238E27FC236}">
                <a16:creationId xmlns:a16="http://schemas.microsoft.com/office/drawing/2014/main" id="{C3582CA5-FBB7-8F4A-BEC6-723BA8C65AF6}"/>
              </a:ext>
            </a:extLst>
          </p:cNvPr>
          <p:cNvSpPr txBox="1"/>
          <p:nvPr/>
        </p:nvSpPr>
        <p:spPr>
          <a:xfrm>
            <a:off x="379332" y="5480616"/>
            <a:ext cx="8150783" cy="830997"/>
          </a:xfrm>
          <a:prstGeom prst="rect">
            <a:avLst/>
          </a:prstGeom>
          <a:noFill/>
        </p:spPr>
        <p:txBody>
          <a:bodyPr wrap="square" rtlCol="0">
            <a:spAutoFit/>
          </a:bodyPr>
          <a:lstStyle/>
          <a:p>
            <a:r>
              <a:rPr lang="en-US" sz="2400" dirty="0"/>
              <a:t>Comparison between stress optimization, SPX and Shabbeer algorithm on 100 community graphs (</a:t>
            </a:r>
            <a:r>
              <a:rPr lang="en-US" sz="2400" dirty="0" err="1"/>
              <a:t>Radermacher</a:t>
            </a:r>
            <a:r>
              <a:rPr lang="en-US" sz="2400" dirty="0"/>
              <a:t> et al. 2018)</a:t>
            </a:r>
          </a:p>
        </p:txBody>
      </p:sp>
      <p:pic>
        <p:nvPicPr>
          <p:cNvPr id="11" name="Picture 10">
            <a:extLst>
              <a:ext uri="{FF2B5EF4-FFF2-40B4-BE49-F238E27FC236}">
                <a16:creationId xmlns:a16="http://schemas.microsoft.com/office/drawing/2014/main" id="{9288AEE2-2558-2B44-996B-7F6A3C8047E0}"/>
              </a:ext>
            </a:extLst>
          </p:cNvPr>
          <p:cNvPicPr>
            <a:picLocks noChangeAspect="1"/>
          </p:cNvPicPr>
          <p:nvPr/>
        </p:nvPicPr>
        <p:blipFill rotWithShape="1">
          <a:blip r:embed="rId3"/>
          <a:srcRect l="7151" b="14461"/>
          <a:stretch/>
        </p:blipFill>
        <p:spPr>
          <a:xfrm>
            <a:off x="3205981" y="2541502"/>
            <a:ext cx="2808631" cy="1902938"/>
          </a:xfrm>
          <a:prstGeom prst="rect">
            <a:avLst/>
          </a:prstGeom>
        </p:spPr>
      </p:pic>
      <p:sp>
        <p:nvSpPr>
          <p:cNvPr id="16" name="TextBox 15">
            <a:extLst>
              <a:ext uri="{FF2B5EF4-FFF2-40B4-BE49-F238E27FC236}">
                <a16:creationId xmlns:a16="http://schemas.microsoft.com/office/drawing/2014/main" id="{15EAB674-3208-154F-937B-D1A27D4C595C}"/>
              </a:ext>
            </a:extLst>
          </p:cNvPr>
          <p:cNvSpPr txBox="1"/>
          <p:nvPr/>
        </p:nvSpPr>
        <p:spPr>
          <a:xfrm>
            <a:off x="3478995" y="4527067"/>
            <a:ext cx="806438" cy="707886"/>
          </a:xfrm>
          <a:prstGeom prst="rect">
            <a:avLst/>
          </a:prstGeom>
          <a:noFill/>
        </p:spPr>
        <p:txBody>
          <a:bodyPr wrap="none" rtlCol="0">
            <a:spAutoFit/>
          </a:bodyPr>
          <a:lstStyle/>
          <a:p>
            <a:pPr algn="ctr"/>
            <a:r>
              <a:rPr lang="en-US" sz="2000" dirty="0"/>
              <a:t>Stress</a:t>
            </a:r>
          </a:p>
          <a:p>
            <a:pPr algn="ctr"/>
            <a:r>
              <a:rPr lang="en-US" sz="2000" dirty="0"/>
              <a:t>Maj</a:t>
            </a:r>
          </a:p>
        </p:txBody>
      </p:sp>
      <p:sp>
        <p:nvSpPr>
          <p:cNvPr id="17" name="TextBox 16">
            <a:extLst>
              <a:ext uri="{FF2B5EF4-FFF2-40B4-BE49-F238E27FC236}">
                <a16:creationId xmlns:a16="http://schemas.microsoft.com/office/drawing/2014/main" id="{E685326A-F595-4942-9763-8F2792956245}"/>
              </a:ext>
            </a:extLst>
          </p:cNvPr>
          <p:cNvSpPr txBox="1"/>
          <p:nvPr/>
        </p:nvSpPr>
        <p:spPr>
          <a:xfrm>
            <a:off x="4352224" y="4673740"/>
            <a:ext cx="565026" cy="400110"/>
          </a:xfrm>
          <a:prstGeom prst="rect">
            <a:avLst/>
          </a:prstGeom>
          <a:noFill/>
        </p:spPr>
        <p:txBody>
          <a:bodyPr wrap="none" rtlCol="0">
            <a:spAutoFit/>
          </a:bodyPr>
          <a:lstStyle/>
          <a:p>
            <a:r>
              <a:rPr lang="en-US" sz="2000" dirty="0"/>
              <a:t>SPX</a:t>
            </a:r>
          </a:p>
        </p:txBody>
      </p:sp>
      <p:sp>
        <p:nvSpPr>
          <p:cNvPr id="18" name="TextBox 17">
            <a:extLst>
              <a:ext uri="{FF2B5EF4-FFF2-40B4-BE49-F238E27FC236}">
                <a16:creationId xmlns:a16="http://schemas.microsoft.com/office/drawing/2014/main" id="{6ED94420-DD62-E84D-894C-A8FF2A47C86C}"/>
              </a:ext>
            </a:extLst>
          </p:cNvPr>
          <p:cNvSpPr txBox="1"/>
          <p:nvPr/>
        </p:nvSpPr>
        <p:spPr>
          <a:xfrm>
            <a:off x="4942383" y="4684359"/>
            <a:ext cx="1176925" cy="400110"/>
          </a:xfrm>
          <a:prstGeom prst="rect">
            <a:avLst/>
          </a:prstGeom>
          <a:noFill/>
        </p:spPr>
        <p:txBody>
          <a:bodyPr wrap="none" rtlCol="0">
            <a:spAutoFit/>
          </a:bodyPr>
          <a:lstStyle/>
          <a:p>
            <a:r>
              <a:rPr lang="en-US" sz="2000" dirty="0"/>
              <a:t>Shabbeer</a:t>
            </a:r>
          </a:p>
        </p:txBody>
      </p:sp>
      <p:sp>
        <p:nvSpPr>
          <p:cNvPr id="3" name="TextBox 2">
            <a:extLst>
              <a:ext uri="{FF2B5EF4-FFF2-40B4-BE49-F238E27FC236}">
                <a16:creationId xmlns:a16="http://schemas.microsoft.com/office/drawing/2014/main" id="{5C8F0E06-9CCC-5241-8677-A2263DD54409}"/>
              </a:ext>
            </a:extLst>
          </p:cNvPr>
          <p:cNvSpPr txBox="1"/>
          <p:nvPr/>
        </p:nvSpPr>
        <p:spPr>
          <a:xfrm rot="16200000">
            <a:off x="1907543" y="3292915"/>
            <a:ext cx="1693797" cy="400110"/>
          </a:xfrm>
          <a:prstGeom prst="rect">
            <a:avLst/>
          </a:prstGeom>
          <a:noFill/>
        </p:spPr>
        <p:txBody>
          <a:bodyPr wrap="none" rtlCol="0">
            <a:spAutoFit/>
          </a:bodyPr>
          <a:lstStyle/>
          <a:p>
            <a:r>
              <a:rPr lang="en-US" sz="2000" dirty="0" err="1"/>
              <a:t>Num</a:t>
            </a:r>
            <a:r>
              <a:rPr lang="en-US" sz="2000" dirty="0"/>
              <a:t> crossings</a:t>
            </a:r>
          </a:p>
        </p:txBody>
      </p:sp>
      <p:cxnSp>
        <p:nvCxnSpPr>
          <p:cNvPr id="23" name="Straight Connector 22">
            <a:extLst>
              <a:ext uri="{FF2B5EF4-FFF2-40B4-BE49-F238E27FC236}">
                <a16:creationId xmlns:a16="http://schemas.microsoft.com/office/drawing/2014/main" id="{3D36AF1B-400C-014E-9048-FC4C103B38CD}"/>
              </a:ext>
            </a:extLst>
          </p:cNvPr>
          <p:cNvCxnSpPr>
            <a:cxnSpLocks/>
          </p:cNvCxnSpPr>
          <p:nvPr/>
        </p:nvCxnSpPr>
        <p:spPr>
          <a:xfrm>
            <a:off x="3763071" y="3467906"/>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6294C7-81B2-F249-AFE9-A3CFBD8E990A}"/>
              </a:ext>
            </a:extLst>
          </p:cNvPr>
          <p:cNvCxnSpPr>
            <a:cxnSpLocks/>
          </p:cNvCxnSpPr>
          <p:nvPr/>
        </p:nvCxnSpPr>
        <p:spPr>
          <a:xfrm>
            <a:off x="4586417" y="3640324"/>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EDAF72-EDA4-F345-98F3-7732B9DF9C78}"/>
              </a:ext>
            </a:extLst>
          </p:cNvPr>
          <p:cNvCxnSpPr>
            <a:cxnSpLocks/>
          </p:cNvCxnSpPr>
          <p:nvPr/>
        </p:nvCxnSpPr>
        <p:spPr>
          <a:xfrm>
            <a:off x="5411703" y="3564771"/>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72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a:extLst>
              <a:ext uri="{FF2B5EF4-FFF2-40B4-BE49-F238E27FC236}">
                <a16:creationId xmlns:a16="http://schemas.microsoft.com/office/drawing/2014/main" id="{A2ADD9B0-C7F0-564F-873A-CF2ACEBC5043}"/>
              </a:ext>
            </a:extLst>
          </p:cNvPr>
          <p:cNvSpPr/>
          <p:nvPr/>
        </p:nvSpPr>
        <p:spPr>
          <a:xfrm rot="1417500">
            <a:off x="5380084" y="3837864"/>
            <a:ext cx="272287" cy="45719"/>
          </a:xfrm>
          <a:prstGeom prst="blockArc">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22" name="Straight Connector 21">
            <a:extLst>
              <a:ext uri="{FF2B5EF4-FFF2-40B4-BE49-F238E27FC236}">
                <a16:creationId xmlns:a16="http://schemas.microsoft.com/office/drawing/2014/main" id="{6BA3F7AB-EEA8-5E4E-9186-44E77C2B80B0}"/>
              </a:ext>
            </a:extLst>
          </p:cNvPr>
          <p:cNvCxnSpPr>
            <a:cxnSpLocks/>
          </p:cNvCxnSpPr>
          <p:nvPr/>
        </p:nvCxnSpPr>
        <p:spPr>
          <a:xfrm flipH="1">
            <a:off x="5031162" y="3686717"/>
            <a:ext cx="824354" cy="97790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BF5559-FFBC-E845-950C-F9D0D3FF2CAF}"/>
              </a:ext>
            </a:extLst>
          </p:cNvPr>
          <p:cNvSpPr>
            <a:spLocks noGrp="1"/>
          </p:cNvSpPr>
          <p:nvPr>
            <p:ph type="title"/>
          </p:nvPr>
        </p:nvSpPr>
        <p:spPr>
          <a:xfrm>
            <a:off x="628650" y="466261"/>
            <a:ext cx="7886700" cy="994172"/>
          </a:xfrm>
        </p:spPr>
        <p:txBody>
          <a:bodyPr>
            <a:normAutofit/>
          </a:bodyPr>
          <a:lstStyle/>
          <a:p>
            <a:r>
              <a:rPr lang="en-US" dirty="0">
                <a:solidFill>
                  <a:schemeClr val="accent2">
                    <a:lumMod val="75000"/>
                  </a:schemeClr>
                </a:solidFill>
                <a:latin typeface="Calibri" panose="020F0502020204030204" pitchFamily="34" charset="0"/>
                <a:cs typeface="Calibri" panose="020F0502020204030204" pitchFamily="34" charset="0"/>
              </a:rPr>
              <a:t>Crossing angle maximization</a:t>
            </a:r>
          </a:p>
        </p:txBody>
      </p:sp>
      <p:sp>
        <p:nvSpPr>
          <p:cNvPr id="6" name="Slide Number Placeholder 5">
            <a:extLst>
              <a:ext uri="{FF2B5EF4-FFF2-40B4-BE49-F238E27FC236}">
                <a16:creationId xmlns:a16="http://schemas.microsoft.com/office/drawing/2014/main" id="{FC1BED97-9014-6046-8979-C67D1A87C454}"/>
              </a:ext>
            </a:extLst>
          </p:cNvPr>
          <p:cNvSpPr>
            <a:spLocks noGrp="1"/>
          </p:cNvSpPr>
          <p:nvPr>
            <p:ph type="sldNum" sz="quarter" idx="12"/>
          </p:nvPr>
        </p:nvSpPr>
        <p:spPr/>
        <p:txBody>
          <a:bodyPr/>
          <a:lstStyle/>
          <a:p>
            <a:fld id="{99B53B0C-7A28-E14B-ACE4-12EE0EFAA2E4}" type="slidenum">
              <a:rPr lang="en-US" smtClean="0"/>
              <a:t>13</a:t>
            </a:fld>
            <a:endParaRPr lang="en-US"/>
          </a:p>
        </p:txBody>
      </p:sp>
      <p:sp>
        <p:nvSpPr>
          <p:cNvPr id="7" name="TextBox 6">
            <a:extLst>
              <a:ext uri="{FF2B5EF4-FFF2-40B4-BE49-F238E27FC236}">
                <a16:creationId xmlns:a16="http://schemas.microsoft.com/office/drawing/2014/main" id="{C9B2C1CA-AA21-364D-AD7A-AA567796F0FB}"/>
              </a:ext>
            </a:extLst>
          </p:cNvPr>
          <p:cNvSpPr txBox="1"/>
          <p:nvPr/>
        </p:nvSpPr>
        <p:spPr>
          <a:xfrm>
            <a:off x="6240232" y="3474562"/>
            <a:ext cx="2785314" cy="461665"/>
          </a:xfrm>
          <a:prstGeom prst="rect">
            <a:avLst/>
          </a:prstGeom>
          <a:noFill/>
        </p:spPr>
        <p:txBody>
          <a:bodyPr wrap="none" rtlCol="0">
            <a:spAutoFit/>
          </a:bodyPr>
          <a:lstStyle/>
          <a:p>
            <a:r>
              <a:rPr lang="en-US" sz="2400" dirty="0">
                <a:solidFill>
                  <a:srgbClr val="0070C0"/>
                </a:solidFill>
              </a:rPr>
              <a:t>penalty for edge pair</a:t>
            </a:r>
          </a:p>
        </p:txBody>
      </p:sp>
      <p:cxnSp>
        <p:nvCxnSpPr>
          <p:cNvPr id="9" name="Straight Arrow Connector 8">
            <a:extLst>
              <a:ext uri="{FF2B5EF4-FFF2-40B4-BE49-F238E27FC236}">
                <a16:creationId xmlns:a16="http://schemas.microsoft.com/office/drawing/2014/main" id="{71266CB3-DB48-504D-A5AC-DCA126CDA4F5}"/>
              </a:ext>
            </a:extLst>
          </p:cNvPr>
          <p:cNvCxnSpPr>
            <a:cxnSpLocks/>
            <a:stCxn id="7" idx="0"/>
          </p:cNvCxnSpPr>
          <p:nvPr/>
        </p:nvCxnSpPr>
        <p:spPr>
          <a:xfrm flipH="1" flipV="1">
            <a:off x="7470761" y="3033528"/>
            <a:ext cx="162128" cy="4410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40D37F7-FD33-7A41-8FAA-A8BC02A911B1}"/>
              </a:ext>
            </a:extLst>
          </p:cNvPr>
          <p:cNvSpPr/>
          <p:nvPr/>
        </p:nvSpPr>
        <p:spPr>
          <a:xfrm>
            <a:off x="5770364" y="3628924"/>
            <a:ext cx="119063" cy="1285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cxnSp>
        <p:nvCxnSpPr>
          <p:cNvPr id="21" name="Straight Connector 20">
            <a:extLst>
              <a:ext uri="{FF2B5EF4-FFF2-40B4-BE49-F238E27FC236}">
                <a16:creationId xmlns:a16="http://schemas.microsoft.com/office/drawing/2014/main" id="{C7987A22-3DD3-B646-9F01-7BD4ED7FA6E7}"/>
              </a:ext>
            </a:extLst>
          </p:cNvPr>
          <p:cNvCxnSpPr>
            <a:cxnSpLocks/>
          </p:cNvCxnSpPr>
          <p:nvPr/>
        </p:nvCxnSpPr>
        <p:spPr>
          <a:xfrm>
            <a:off x="5341739" y="3628924"/>
            <a:ext cx="58985" cy="124260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2899CAF-3C05-2E44-B07C-ABF53FBD7F17}"/>
              </a:ext>
            </a:extLst>
          </p:cNvPr>
          <p:cNvSpPr/>
          <p:nvPr/>
        </p:nvSpPr>
        <p:spPr>
          <a:xfrm>
            <a:off x="5279544" y="3541367"/>
            <a:ext cx="119063" cy="1285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26" name="Oval 25">
            <a:extLst>
              <a:ext uri="{FF2B5EF4-FFF2-40B4-BE49-F238E27FC236}">
                <a16:creationId xmlns:a16="http://schemas.microsoft.com/office/drawing/2014/main" id="{9DC8659E-832A-9B49-AA4B-CBCA020F7699}"/>
              </a:ext>
            </a:extLst>
          </p:cNvPr>
          <p:cNvSpPr/>
          <p:nvPr/>
        </p:nvSpPr>
        <p:spPr>
          <a:xfrm>
            <a:off x="5341739" y="4750531"/>
            <a:ext cx="119063" cy="1285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cxnSp>
        <p:nvCxnSpPr>
          <p:cNvPr id="27" name="Straight Arrow Connector 26">
            <a:extLst>
              <a:ext uri="{FF2B5EF4-FFF2-40B4-BE49-F238E27FC236}">
                <a16:creationId xmlns:a16="http://schemas.microsoft.com/office/drawing/2014/main" id="{7A21157B-A0A4-3C47-8535-3E3F83C3818E}"/>
              </a:ext>
            </a:extLst>
          </p:cNvPr>
          <p:cNvCxnSpPr>
            <a:cxnSpLocks/>
          </p:cNvCxnSpPr>
          <p:nvPr/>
        </p:nvCxnSpPr>
        <p:spPr>
          <a:xfrm flipH="1">
            <a:off x="5526155" y="2996639"/>
            <a:ext cx="254792" cy="8092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5C18B7-343C-0E49-B205-4759404B83CF}"/>
                  </a:ext>
                </a:extLst>
              </p:cNvPr>
              <p:cNvSpPr txBox="1"/>
              <p:nvPr/>
            </p:nvSpPr>
            <p:spPr>
              <a:xfrm>
                <a:off x="429030" y="2354841"/>
                <a:ext cx="8285939" cy="943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𝑐𝑜𝑠𝑡</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𝑠𝑡𝑟𝑒𝑠𝑠</m:t>
                      </m:r>
                      <m:d>
                        <m:dPr>
                          <m:ctrlPr>
                            <a:rPr lang="en-US" sz="2400" i="1">
                              <a:latin typeface="Cambria Math" panose="02040503050406030204" pitchFamily="18" charset="0"/>
                            </a:rPr>
                          </m:ctrlPr>
                        </m:dPr>
                        <m:e>
                          <m:r>
                            <a:rPr lang="en-US" sz="2400" i="1">
                              <a:latin typeface="Cambria Math" panose="02040503050406030204" pitchFamily="18" charset="0"/>
                            </a:rPr>
                            <m:t>𝐶</m:t>
                          </m:r>
                        </m:e>
                      </m:d>
                      <m:r>
                        <a:rPr lang="en-US" sz="2400" i="1">
                          <a:latin typeface="Cambria Math" panose="02040503050406030204" pitchFamily="18" charset="0"/>
                        </a:rPr>
                        <m:t>+</m:t>
                      </m:r>
                      <m:r>
                        <a:rPr lang="en-US" sz="2400" i="1">
                          <a:latin typeface="Cambria Math" panose="02040503050406030204" pitchFamily="18" charset="0"/>
                        </a:rPr>
                        <m:t>𝐾</m:t>
                      </m:r>
                      <m:nary>
                        <m:naryPr>
                          <m:chr m:val="∑"/>
                          <m:supHide m:val="on"/>
                          <m:ctrlPr>
                            <a:rPr lang="en-US" sz="2400" i="1">
                              <a:latin typeface="Cambria Math" panose="02040503050406030204" pitchFamily="18" charset="0"/>
                              <a:ea typeface="Cambria Math" panose="02040503050406030204" pitchFamily="18" charset="0"/>
                            </a:rPr>
                          </m:ctrlPr>
                        </m:naryPr>
                        <m:sub>
                          <m:r>
                            <m:rPr>
                              <m:brk m:alnAt="7"/>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𝑢</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sub>
                        <m:sup/>
                        <m:e>
                          <m:r>
                            <a:rPr lang="en-US" sz="2400" i="1">
                              <a:solidFill>
                                <a:srgbClr val="FF0000"/>
                              </a:solidFill>
                              <a:latin typeface="Cambria Math" panose="02040503050406030204" pitchFamily="18" charset="0"/>
                              <a:ea typeface="Cambria Math" panose="02040503050406030204" pitchFamily="18" charset="0"/>
                            </a:rPr>
                            <m:t>𝑐𝑜𝑠</m:t>
                          </m:r>
                          <m:r>
                            <a:rPr lang="en-US" sz="2400" i="1" baseline="30000">
                              <a:solidFill>
                                <a:srgbClr val="FF0000"/>
                              </a:solidFill>
                              <a:latin typeface="Cambria Math" panose="02040503050406030204" pitchFamily="18" charset="0"/>
                              <a:ea typeface="Cambria Math" panose="02040503050406030204" pitchFamily="18" charset="0"/>
                            </a:rPr>
                            <m:t>2</m:t>
                          </m:r>
                          <m:r>
                            <a:rPr lang="en-US" sz="2400" i="1">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𝜃</m:t>
                          </m:r>
                          <m:d>
                            <m:dPr>
                              <m:ctrlPr>
                                <a:rPr lang="en-US" sz="2400" i="1" baseline="-25000">
                                  <a:solidFill>
                                    <a:srgbClr val="FF0000"/>
                                  </a:solidFill>
                                  <a:latin typeface="Cambria Math" panose="02040503050406030204" pitchFamily="18" charset="0"/>
                                  <a:ea typeface="Cambria Math" panose="02040503050406030204" pitchFamily="18" charset="0"/>
                                </a:rPr>
                              </m:ctrlPr>
                            </m:dPr>
                            <m:e>
                              <m:r>
                                <a:rPr lang="en-US" sz="2400" i="1" baseline="-25000">
                                  <a:solidFill>
                                    <a:srgbClr val="FF0000"/>
                                  </a:solidFill>
                                  <a:latin typeface="Cambria Math" panose="02040503050406030204" pitchFamily="18" charset="0"/>
                                  <a:ea typeface="Cambria Math" panose="02040503050406030204" pitchFamily="18" charset="0"/>
                                </a:rPr>
                                <m:t>𝑢</m:t>
                              </m:r>
                              <m:r>
                                <a:rPr lang="en-US" sz="2400" i="1" baseline="-25000">
                                  <a:solidFill>
                                    <a:srgbClr val="FF0000"/>
                                  </a:solidFill>
                                  <a:latin typeface="Cambria Math" panose="02040503050406030204" pitchFamily="18" charset="0"/>
                                  <a:ea typeface="Cambria Math" panose="02040503050406030204" pitchFamily="18" charset="0"/>
                                </a:rPr>
                                <m:t>,</m:t>
                              </m:r>
                              <m:r>
                                <a:rPr lang="en-US" sz="2400" i="1" baseline="-25000">
                                  <a:solidFill>
                                    <a:srgbClr val="FF0000"/>
                                  </a:solidFill>
                                  <a:latin typeface="Cambria Math" panose="02040503050406030204" pitchFamily="18" charset="0"/>
                                  <a:ea typeface="Cambria Math" panose="02040503050406030204" pitchFamily="18" charset="0"/>
                                </a:rPr>
                                <m:t>𝑣</m:t>
                              </m:r>
                            </m:e>
                          </m:d>
                          <m:r>
                            <a:rPr lang="en-US" sz="2400" i="1">
                              <a:solidFill>
                                <a:srgbClr val="FF0000"/>
                              </a:solidFill>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𝑝𝑒𝑛𝑎𝑙𝑡𝑦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𝑢</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3" name="TextBox 2">
                <a:extLst>
                  <a:ext uri="{FF2B5EF4-FFF2-40B4-BE49-F238E27FC236}">
                    <a16:creationId xmlns:a16="http://schemas.microsoft.com/office/drawing/2014/main" id="{505C18B7-343C-0E49-B205-4759404B83CF}"/>
                  </a:ext>
                </a:extLst>
              </p:cNvPr>
              <p:cNvSpPr txBox="1">
                <a:spLocks noRot="1" noChangeAspect="1" noMove="1" noResize="1" noEditPoints="1" noAdjustHandles="1" noChangeArrowheads="1" noChangeShapeType="1" noTextEdit="1"/>
              </p:cNvSpPr>
              <p:nvPr/>
            </p:nvSpPr>
            <p:spPr>
              <a:xfrm>
                <a:off x="429030" y="2354841"/>
                <a:ext cx="8285939" cy="943848"/>
              </a:xfrm>
              <a:prstGeom prst="rect">
                <a:avLst/>
              </a:prstGeom>
              <a:blipFill>
                <a:blip r:embed="rId3"/>
                <a:stretch>
                  <a:fillRect t="-138158" b="-185526"/>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EE800250-A03E-6645-8737-FE1D67F48386}"/>
              </a:ext>
            </a:extLst>
          </p:cNvPr>
          <p:cNvSpPr/>
          <p:nvPr/>
        </p:nvSpPr>
        <p:spPr>
          <a:xfrm>
            <a:off x="4976614" y="4578249"/>
            <a:ext cx="119063" cy="128588"/>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Tree>
    <p:extLst>
      <p:ext uri="{BB962C8B-B14F-4D97-AF65-F5344CB8AC3E}">
        <p14:creationId xmlns:p14="http://schemas.microsoft.com/office/powerpoint/2010/main" val="185115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104FCF-D8CB-C24B-BA3D-F3769130A15C}"/>
              </a:ext>
            </a:extLst>
          </p:cNvPr>
          <p:cNvSpPr>
            <a:spLocks noGrp="1"/>
          </p:cNvSpPr>
          <p:nvPr>
            <p:ph type="sldNum" sz="quarter" idx="12"/>
          </p:nvPr>
        </p:nvSpPr>
        <p:spPr/>
        <p:txBody>
          <a:bodyPr/>
          <a:lstStyle/>
          <a:p>
            <a:fld id="{99B53B0C-7A28-E14B-ACE4-12EE0EFAA2E4}" type="slidenum">
              <a:rPr lang="en-US" smtClean="0"/>
              <a:t>14</a:t>
            </a:fld>
            <a:endParaRPr lang="en-US"/>
          </a:p>
        </p:txBody>
      </p:sp>
      <p:sp>
        <p:nvSpPr>
          <p:cNvPr id="5" name="Content Placeholder 2">
            <a:extLst>
              <a:ext uri="{FF2B5EF4-FFF2-40B4-BE49-F238E27FC236}">
                <a16:creationId xmlns:a16="http://schemas.microsoft.com/office/drawing/2014/main" id="{F69D41AD-F23A-B348-B5E0-DCB6AA2A0BDE}"/>
              </a:ext>
            </a:extLst>
          </p:cNvPr>
          <p:cNvSpPr txBox="1">
            <a:spLocks/>
          </p:cNvSpPr>
          <p:nvPr/>
        </p:nvSpPr>
        <p:spPr>
          <a:xfrm>
            <a:off x="445391" y="521038"/>
            <a:ext cx="7886700" cy="61960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accent2">
                    <a:lumMod val="75000"/>
                  </a:schemeClr>
                </a:solidFill>
                <a:latin typeface="Calibri" panose="020F0502020204030204" pitchFamily="34" charset="0"/>
                <a:cs typeface="Calibri" panose="020F0502020204030204" pitchFamily="34" charset="0"/>
              </a:rPr>
              <a:t>Upward</a:t>
            </a:r>
            <a:r>
              <a:rPr lang="en-US" sz="4400" dirty="0">
                <a:solidFill>
                  <a:schemeClr val="accent2">
                    <a:lumMod val="75000"/>
                  </a:schemeClr>
                </a:solidFill>
              </a:rPr>
              <a:t> Drawing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E927BA-4C4E-A84E-838D-CB69A2002814}"/>
                  </a:ext>
                </a:extLst>
              </p:cNvPr>
              <p:cNvSpPr txBox="1"/>
              <p:nvPr/>
            </p:nvSpPr>
            <p:spPr>
              <a:xfrm>
                <a:off x="445391" y="2195070"/>
                <a:ext cx="8299451" cy="1035092"/>
              </a:xfrm>
              <a:prstGeom prst="rect">
                <a:avLst/>
              </a:prstGeom>
              <a:noFill/>
            </p:spPr>
            <p:txBody>
              <a:bodyPr wrap="square" rtlCol="0">
                <a:spAutoFit/>
              </a:bodyPr>
              <a:lstStyle/>
              <a:p>
                <a:r>
                  <a:rPr lang="en-US" sz="3000" dirty="0"/>
                  <a:t>Add constraints of the form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𝑣</m:t>
                        </m:r>
                      </m:sub>
                    </m:sSub>
                    <m:r>
                      <a:rPr lang="en-US" sz="3200" i="1">
                        <a:latin typeface="Cambria Math" panose="02040503050406030204" pitchFamily="18" charset="0"/>
                      </a:rPr>
                      <m:t>&gt;</m:t>
                    </m:r>
                    <m:sSub>
                      <m:sSubPr>
                        <m:ctrlPr>
                          <a:rPr lang="en-US" sz="3200" i="1">
                            <a:latin typeface="Cambria Math" panose="02040503050406030204" pitchFamily="18" charset="0"/>
                          </a:rPr>
                        </m:ctrlPr>
                      </m:sSubPr>
                      <m:e>
                        <m:r>
                          <a:rPr lang="en-US" sz="3200" i="1">
                            <a:latin typeface="Cambria Math" panose="02040503050406030204" pitchFamily="18" charset="0"/>
                          </a:rPr>
                          <m:t>𝑦</m:t>
                        </m:r>
                      </m:e>
                      <m:sub>
                        <m:r>
                          <a:rPr lang="en-US" sz="3200" i="1">
                            <a:latin typeface="Cambria Math" panose="02040503050406030204" pitchFamily="18" charset="0"/>
                          </a:rPr>
                          <m:t>𝑢</m:t>
                        </m:r>
                      </m:sub>
                    </m:sSub>
                    <m:r>
                      <a:rPr lang="en-US" sz="3200" i="1">
                        <a:latin typeface="Cambria Math" panose="02040503050406030204" pitchFamily="18" charset="0"/>
                      </a:rPr>
                      <m:t> </m:t>
                    </m:r>
                  </m:oMath>
                </a14:m>
                <a:r>
                  <a:rPr lang="en-US" sz="3000" dirty="0"/>
                  <a:t>for each directed edge (</a:t>
                </a:r>
                <a:r>
                  <a:rPr lang="en-US" sz="3000" i="1" dirty="0" err="1"/>
                  <a:t>u,v</a:t>
                </a:r>
                <a:r>
                  <a:rPr lang="en-US" sz="3000" dirty="0"/>
                  <a:t>) </a:t>
                </a:r>
              </a:p>
            </p:txBody>
          </p:sp>
        </mc:Choice>
        <mc:Fallback xmlns="">
          <p:sp>
            <p:nvSpPr>
              <p:cNvPr id="6" name="TextBox 5">
                <a:extLst>
                  <a:ext uri="{FF2B5EF4-FFF2-40B4-BE49-F238E27FC236}">
                    <a16:creationId xmlns:a16="http://schemas.microsoft.com/office/drawing/2014/main" id="{EFE927BA-4C4E-A84E-838D-CB69A2002814}"/>
                  </a:ext>
                </a:extLst>
              </p:cNvPr>
              <p:cNvSpPr txBox="1">
                <a:spLocks noRot="1" noChangeAspect="1" noMove="1" noResize="1" noEditPoints="1" noAdjustHandles="1" noChangeArrowheads="1" noChangeShapeType="1" noTextEdit="1"/>
              </p:cNvSpPr>
              <p:nvPr/>
            </p:nvSpPr>
            <p:spPr>
              <a:xfrm>
                <a:off x="445391" y="2195070"/>
                <a:ext cx="8299451" cy="1035092"/>
              </a:xfrm>
              <a:prstGeom prst="rect">
                <a:avLst/>
              </a:prstGeom>
              <a:blipFill>
                <a:blip r:embed="rId3"/>
                <a:stretch>
                  <a:fillRect l="-1527" t="-3659" b="-1707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152C7048-1375-0D4D-9EB7-684070DA298C}"/>
              </a:ext>
            </a:extLst>
          </p:cNvPr>
          <p:cNvPicPr>
            <a:picLocks noChangeAspect="1"/>
          </p:cNvPicPr>
          <p:nvPr/>
        </p:nvPicPr>
        <p:blipFill>
          <a:blip r:embed="rId4"/>
          <a:stretch>
            <a:fillRect/>
          </a:stretch>
        </p:blipFill>
        <p:spPr>
          <a:xfrm>
            <a:off x="5384697" y="154606"/>
            <a:ext cx="690222" cy="1352463"/>
          </a:xfrm>
          <a:prstGeom prst="rect">
            <a:avLst/>
          </a:prstGeom>
        </p:spPr>
      </p:pic>
      <p:cxnSp>
        <p:nvCxnSpPr>
          <p:cNvPr id="8" name="Straight Arrow Connector 7">
            <a:extLst>
              <a:ext uri="{FF2B5EF4-FFF2-40B4-BE49-F238E27FC236}">
                <a16:creationId xmlns:a16="http://schemas.microsoft.com/office/drawing/2014/main" id="{28B67A16-27F1-1C46-9616-C8D160CA1935}"/>
              </a:ext>
            </a:extLst>
          </p:cNvPr>
          <p:cNvCxnSpPr>
            <a:cxnSpLocks/>
          </p:cNvCxnSpPr>
          <p:nvPr/>
        </p:nvCxnSpPr>
        <p:spPr>
          <a:xfrm flipV="1">
            <a:off x="3656157" y="3505194"/>
            <a:ext cx="533400" cy="6751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21DAE7F-3C3F-2646-86E1-0C0840B5CA8D}"/>
              </a:ext>
            </a:extLst>
          </p:cNvPr>
          <p:cNvSpPr/>
          <p:nvPr/>
        </p:nvSpPr>
        <p:spPr>
          <a:xfrm>
            <a:off x="3558195" y="4148689"/>
            <a:ext cx="153402" cy="1365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6D03D614-55E4-2F4E-8B0B-8F4FDE0CC67B}"/>
              </a:ext>
            </a:extLst>
          </p:cNvPr>
          <p:cNvSpPr txBox="1"/>
          <p:nvPr/>
        </p:nvSpPr>
        <p:spPr>
          <a:xfrm>
            <a:off x="3374810" y="4224145"/>
            <a:ext cx="373820" cy="523220"/>
          </a:xfrm>
          <a:prstGeom prst="rect">
            <a:avLst/>
          </a:prstGeom>
          <a:noFill/>
        </p:spPr>
        <p:txBody>
          <a:bodyPr wrap="none" rtlCol="0">
            <a:spAutoFit/>
          </a:bodyPr>
          <a:lstStyle/>
          <a:p>
            <a:r>
              <a:rPr lang="en-US" sz="2800" dirty="0"/>
              <a:t>u</a:t>
            </a:r>
          </a:p>
        </p:txBody>
      </p:sp>
      <p:sp>
        <p:nvSpPr>
          <p:cNvPr id="11" name="TextBox 10">
            <a:extLst>
              <a:ext uri="{FF2B5EF4-FFF2-40B4-BE49-F238E27FC236}">
                <a16:creationId xmlns:a16="http://schemas.microsoft.com/office/drawing/2014/main" id="{8EAE81D6-E0AC-E74A-9CCD-BF993F458D41}"/>
              </a:ext>
            </a:extLst>
          </p:cNvPr>
          <p:cNvSpPr txBox="1"/>
          <p:nvPr/>
        </p:nvSpPr>
        <p:spPr>
          <a:xfrm>
            <a:off x="4134741" y="3090219"/>
            <a:ext cx="346570" cy="523220"/>
          </a:xfrm>
          <a:prstGeom prst="rect">
            <a:avLst/>
          </a:prstGeom>
          <a:noFill/>
        </p:spPr>
        <p:txBody>
          <a:bodyPr wrap="none" rtlCol="0">
            <a:spAutoFit/>
          </a:bodyPr>
          <a:lstStyle/>
          <a:p>
            <a:r>
              <a:rPr lang="en-US" sz="2800" dirty="0"/>
              <a:t>v</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0D941B7-102D-9B43-BFCF-5693EE11C521}"/>
                  </a:ext>
                </a:extLst>
              </p:cNvPr>
              <p:cNvSpPr txBox="1"/>
              <p:nvPr/>
            </p:nvSpPr>
            <p:spPr>
              <a:xfrm>
                <a:off x="3805004" y="3779602"/>
                <a:ext cx="1975604" cy="4209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𝑣</m:t>
                          </m:r>
                        </m:sub>
                      </m:sSub>
                      <m:r>
                        <a:rPr lang="en-US" sz="2800" i="1">
                          <a:latin typeface="Cambria Math" panose="02040503050406030204" pitchFamily="18" charset="0"/>
                        </a:rPr>
                        <m:t>&gt;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𝑢</m:t>
                          </m:r>
                        </m:sub>
                      </m:sSub>
                    </m:oMath>
                  </m:oMathPara>
                </a14:m>
                <a:endParaRPr lang="en-US" sz="2800" baseline="-25000" dirty="0"/>
              </a:p>
            </p:txBody>
          </p:sp>
        </mc:Choice>
        <mc:Fallback xmlns="">
          <p:sp>
            <p:nvSpPr>
              <p:cNvPr id="2" name="TextBox 1">
                <a:extLst>
                  <a:ext uri="{FF2B5EF4-FFF2-40B4-BE49-F238E27FC236}">
                    <a16:creationId xmlns:a16="http://schemas.microsoft.com/office/drawing/2014/main" id="{50D941B7-102D-9B43-BFCF-5693EE11C521}"/>
                  </a:ext>
                </a:extLst>
              </p:cNvPr>
              <p:cNvSpPr txBox="1">
                <a:spLocks noRot="1" noChangeAspect="1" noMove="1" noResize="1" noEditPoints="1" noAdjustHandles="1" noChangeArrowheads="1" noChangeShapeType="1" noTextEdit="1"/>
              </p:cNvSpPr>
              <p:nvPr/>
            </p:nvSpPr>
            <p:spPr>
              <a:xfrm>
                <a:off x="3805004" y="3779602"/>
                <a:ext cx="1975604" cy="420949"/>
              </a:xfrm>
              <a:prstGeom prst="rect">
                <a:avLst/>
              </a:prstGeom>
              <a:blipFill>
                <a:blip r:embed="rId5"/>
                <a:stretch>
                  <a:fillRect b="-26471"/>
                </a:stretch>
              </a:blipFill>
            </p:spPr>
            <p:txBody>
              <a:bodyPr/>
              <a:lstStyle/>
              <a:p>
                <a:r>
                  <a:rPr lang="en-US">
                    <a:noFill/>
                  </a:rPr>
                  <a:t> </a:t>
                </a:r>
              </a:p>
            </p:txBody>
          </p:sp>
        </mc:Fallback>
      </mc:AlternateContent>
    </p:spTree>
    <p:extLst>
      <p:ext uri="{BB962C8B-B14F-4D97-AF65-F5344CB8AC3E}">
        <p14:creationId xmlns:p14="http://schemas.microsoft.com/office/powerpoint/2010/main" val="5593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EC7A-F473-D74E-8F6B-16D045251A68}"/>
              </a:ext>
            </a:extLst>
          </p:cNvPr>
          <p:cNvSpPr>
            <a:spLocks noGrp="1"/>
          </p:cNvSpPr>
          <p:nvPr>
            <p:ph type="title"/>
          </p:nvPr>
        </p:nvSpPr>
        <p:spPr>
          <a:xfrm>
            <a:off x="628650" y="160961"/>
            <a:ext cx="8231886" cy="994172"/>
          </a:xfrm>
        </p:spPr>
        <p:txBody>
          <a:bodyPr>
            <a:normAutofit fontScale="90000"/>
          </a:bodyPr>
          <a:lstStyle/>
          <a:p>
            <a:r>
              <a:rPr lang="en-US" dirty="0">
                <a:solidFill>
                  <a:schemeClr val="accent2">
                    <a:lumMod val="75000"/>
                  </a:schemeClr>
                </a:solidFill>
                <a:latin typeface="Calibri" panose="020F0502020204030204" pitchFamily="34" charset="0"/>
                <a:cs typeface="Calibri" panose="020F0502020204030204" pitchFamily="34" charset="0"/>
              </a:rPr>
              <a:t>Comparison across readability metrics</a:t>
            </a:r>
          </a:p>
        </p:txBody>
      </p:sp>
      <p:sp>
        <p:nvSpPr>
          <p:cNvPr id="3" name="Content Placeholder 2">
            <a:extLst>
              <a:ext uri="{FF2B5EF4-FFF2-40B4-BE49-F238E27FC236}">
                <a16:creationId xmlns:a16="http://schemas.microsoft.com/office/drawing/2014/main" id="{29038E13-CA43-B047-9E69-64942F473C05}"/>
              </a:ext>
            </a:extLst>
          </p:cNvPr>
          <p:cNvSpPr>
            <a:spLocks noGrp="1"/>
          </p:cNvSpPr>
          <p:nvPr>
            <p:ph idx="1"/>
          </p:nvPr>
        </p:nvSpPr>
        <p:spPr>
          <a:xfrm>
            <a:off x="628650" y="1331676"/>
            <a:ext cx="7886700" cy="1317624"/>
          </a:xfrm>
        </p:spPr>
        <p:txBody>
          <a:bodyPr>
            <a:normAutofit lnSpcReduction="10000"/>
          </a:bodyPr>
          <a:lstStyle/>
          <a:p>
            <a:pPr marL="0" indent="0">
              <a:buNone/>
            </a:pPr>
            <a:r>
              <a:rPr lang="en-US" dirty="0"/>
              <a:t>Dataset:</a:t>
            </a:r>
          </a:p>
          <a:p>
            <a:pPr marL="0" indent="0">
              <a:buNone/>
            </a:pPr>
            <a:r>
              <a:rPr lang="en-US" sz="2400" dirty="0"/>
              <a:t>25 community graphs randomly selected </a:t>
            </a:r>
          </a:p>
          <a:p>
            <a:pPr marL="0" indent="0">
              <a:buNone/>
            </a:pPr>
            <a:r>
              <a:rPr lang="en-US" sz="2400" dirty="0"/>
              <a:t>(100 nodes, 120-150 edges) (</a:t>
            </a:r>
            <a:r>
              <a:rPr lang="en-US" sz="2400" dirty="0" err="1"/>
              <a:t>Radermacher</a:t>
            </a:r>
            <a:r>
              <a:rPr lang="en-US" sz="2400" dirty="0"/>
              <a:t> et al. 2018)</a:t>
            </a:r>
          </a:p>
        </p:txBody>
      </p:sp>
      <p:sp>
        <p:nvSpPr>
          <p:cNvPr id="7" name="Slide Number Placeholder 6">
            <a:extLst>
              <a:ext uri="{FF2B5EF4-FFF2-40B4-BE49-F238E27FC236}">
                <a16:creationId xmlns:a16="http://schemas.microsoft.com/office/drawing/2014/main" id="{00D63E9B-5CC4-6242-AC0C-B65433EFE7D9}"/>
              </a:ext>
            </a:extLst>
          </p:cNvPr>
          <p:cNvSpPr>
            <a:spLocks noGrp="1"/>
          </p:cNvSpPr>
          <p:nvPr>
            <p:ph type="sldNum" sz="quarter" idx="12"/>
          </p:nvPr>
        </p:nvSpPr>
        <p:spPr/>
        <p:txBody>
          <a:bodyPr/>
          <a:lstStyle/>
          <a:p>
            <a:fld id="{99B53B0C-7A28-E14B-ACE4-12EE0EFAA2E4}" type="slidenum">
              <a:rPr lang="en-US" smtClean="0"/>
              <a:t>15</a:t>
            </a:fld>
            <a:endParaRPr lang="en-US"/>
          </a:p>
        </p:txBody>
      </p:sp>
      <p:sp>
        <p:nvSpPr>
          <p:cNvPr id="4" name="TextBox 3">
            <a:extLst>
              <a:ext uri="{FF2B5EF4-FFF2-40B4-BE49-F238E27FC236}">
                <a16:creationId xmlns:a16="http://schemas.microsoft.com/office/drawing/2014/main" id="{6B9AB0FE-7501-D344-B076-6B6F85249258}"/>
              </a:ext>
            </a:extLst>
          </p:cNvPr>
          <p:cNvSpPr txBox="1"/>
          <p:nvPr/>
        </p:nvSpPr>
        <p:spPr>
          <a:xfrm>
            <a:off x="381302" y="3068072"/>
            <a:ext cx="4571146" cy="2369880"/>
          </a:xfrm>
          <a:prstGeom prst="rect">
            <a:avLst/>
          </a:prstGeom>
          <a:noFill/>
        </p:spPr>
        <p:txBody>
          <a:bodyPr wrap="square" rtlCol="0">
            <a:spAutoFit/>
          </a:bodyPr>
          <a:lstStyle/>
          <a:p>
            <a:r>
              <a:rPr lang="en-US" sz="2800" dirty="0"/>
              <a:t>Metrics:</a:t>
            </a:r>
            <a:endParaRPr lang="en-US" sz="2400" dirty="0"/>
          </a:p>
          <a:p>
            <a:pPr marL="342900" indent="-342900">
              <a:buFont typeface="Arial" panose="020B0604020202020204" pitchFamily="34" charset="0"/>
              <a:buChar char="•"/>
            </a:pPr>
            <a:r>
              <a:rPr lang="en-US" sz="2400" dirty="0"/>
              <a:t>Stress (ST)</a:t>
            </a:r>
          </a:p>
          <a:p>
            <a:pPr marL="342900" indent="-342900">
              <a:buFont typeface="Arial" panose="020B0604020202020204" pitchFamily="34" charset="0"/>
              <a:buChar char="•"/>
            </a:pPr>
            <a:r>
              <a:rPr lang="en-US" sz="2400" dirty="0"/>
              <a:t>Number of edge crossings (NC)</a:t>
            </a:r>
          </a:p>
          <a:p>
            <a:pPr marL="342900" indent="-342900">
              <a:buFont typeface="Arial" panose="020B0604020202020204" pitchFamily="34" charset="0"/>
              <a:buChar char="•"/>
            </a:pPr>
            <a:r>
              <a:rPr lang="en-US" sz="2400" dirty="0"/>
              <a:t>Crossing angle (CA)</a:t>
            </a:r>
          </a:p>
          <a:p>
            <a:pPr marL="342900" indent="-342900">
              <a:buFont typeface="Arial" panose="020B0604020202020204" pitchFamily="34" charset="0"/>
              <a:buChar char="•"/>
            </a:pPr>
            <a:r>
              <a:rPr lang="en-US" sz="2400" dirty="0"/>
              <a:t>Drawing area (DA)</a:t>
            </a:r>
          </a:p>
          <a:p>
            <a:pPr marL="342900" indent="-342900">
              <a:buFont typeface="Arial" panose="020B0604020202020204" pitchFamily="34" charset="0"/>
              <a:buChar char="•"/>
            </a:pPr>
            <a:r>
              <a:rPr lang="en-US" sz="2400" dirty="0"/>
              <a:t>Neighborhood preservation (NP)</a:t>
            </a:r>
          </a:p>
        </p:txBody>
      </p:sp>
      <p:sp>
        <p:nvSpPr>
          <p:cNvPr id="5" name="TextBox 4">
            <a:extLst>
              <a:ext uri="{FF2B5EF4-FFF2-40B4-BE49-F238E27FC236}">
                <a16:creationId xmlns:a16="http://schemas.microsoft.com/office/drawing/2014/main" id="{1159FAF8-3531-CF42-8CA9-07AF22190675}"/>
              </a:ext>
            </a:extLst>
          </p:cNvPr>
          <p:cNvSpPr txBox="1"/>
          <p:nvPr/>
        </p:nvSpPr>
        <p:spPr>
          <a:xfrm>
            <a:off x="4952448" y="3068072"/>
            <a:ext cx="4041427" cy="1631216"/>
          </a:xfrm>
          <a:prstGeom prst="rect">
            <a:avLst/>
          </a:prstGeom>
          <a:noFill/>
        </p:spPr>
        <p:txBody>
          <a:bodyPr wrap="none" rtlCol="0">
            <a:spAutoFit/>
          </a:bodyPr>
          <a:lstStyle/>
          <a:p>
            <a:r>
              <a:rPr lang="en-US" sz="2800" dirty="0"/>
              <a:t>Algorithms:</a:t>
            </a:r>
            <a:endParaRPr lang="en-US" sz="2400" dirty="0"/>
          </a:p>
          <a:p>
            <a:pPr marL="342900" indent="-342900">
              <a:buFont typeface="Arial" panose="020B0604020202020204" pitchFamily="34" charset="0"/>
              <a:buChar char="•"/>
            </a:pPr>
            <a:r>
              <a:rPr lang="en-US" sz="2400" dirty="0"/>
              <a:t>KIT (</a:t>
            </a:r>
            <a:r>
              <a:rPr lang="en-US" sz="2400" dirty="0" err="1"/>
              <a:t>Demel</a:t>
            </a:r>
            <a:r>
              <a:rPr lang="en-US" sz="2400" dirty="0"/>
              <a:t> et al. 2018)</a:t>
            </a:r>
          </a:p>
          <a:p>
            <a:pPr marL="342900" indent="-342900">
              <a:buFont typeface="Arial" panose="020B0604020202020204" pitchFamily="34" charset="0"/>
              <a:buChar char="•"/>
            </a:pPr>
            <a:r>
              <a:rPr lang="en-US" sz="2400" dirty="0"/>
              <a:t>Tübingen (</a:t>
            </a:r>
            <a:r>
              <a:rPr lang="en-US" sz="2400" dirty="0" err="1"/>
              <a:t>Bekos</a:t>
            </a:r>
            <a:r>
              <a:rPr lang="en-US" sz="2400" dirty="0"/>
              <a:t> et al. 2018)</a:t>
            </a:r>
          </a:p>
          <a:p>
            <a:pPr marL="342900" indent="-342900">
              <a:buFont typeface="Arial" panose="020B0604020202020204" pitchFamily="34" charset="0"/>
              <a:buChar char="•"/>
            </a:pPr>
            <a:r>
              <a:rPr lang="en-US" sz="2400" dirty="0"/>
              <a:t>SPX</a:t>
            </a:r>
          </a:p>
        </p:txBody>
      </p:sp>
    </p:spTree>
    <p:extLst>
      <p:ext uri="{BB962C8B-B14F-4D97-AF65-F5344CB8AC3E}">
        <p14:creationId xmlns:p14="http://schemas.microsoft.com/office/powerpoint/2010/main" val="5602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79EB-98A8-6F40-B0D4-BFE82ECB1E40}"/>
              </a:ext>
            </a:extLst>
          </p:cNvPr>
          <p:cNvSpPr>
            <a:spLocks noGrp="1"/>
          </p:cNvSpPr>
          <p:nvPr>
            <p:ph type="title"/>
          </p:nvPr>
        </p:nvSpPr>
        <p:spPr>
          <a:xfrm>
            <a:off x="628650" y="183672"/>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Neighborhood Preservation</a:t>
            </a:r>
          </a:p>
        </p:txBody>
      </p:sp>
      <p:sp>
        <p:nvSpPr>
          <p:cNvPr id="3" name="Content Placeholder 2">
            <a:extLst>
              <a:ext uri="{FF2B5EF4-FFF2-40B4-BE49-F238E27FC236}">
                <a16:creationId xmlns:a16="http://schemas.microsoft.com/office/drawing/2014/main" id="{555F51DD-59EB-2844-82AF-3EA4DCC26E61}"/>
              </a:ext>
            </a:extLst>
          </p:cNvPr>
          <p:cNvSpPr>
            <a:spLocks noGrp="1"/>
          </p:cNvSpPr>
          <p:nvPr>
            <p:ph idx="1"/>
          </p:nvPr>
        </p:nvSpPr>
        <p:spPr>
          <a:xfrm>
            <a:off x="527050" y="1381300"/>
            <a:ext cx="8286750" cy="1371942"/>
          </a:xfrm>
        </p:spPr>
        <p:txBody>
          <a:bodyPr>
            <a:normAutofit/>
          </a:bodyPr>
          <a:lstStyle/>
          <a:p>
            <a:pPr marL="0" indent="0">
              <a:buNone/>
            </a:pPr>
            <a:r>
              <a:rPr lang="en-US" sz="2400" dirty="0"/>
              <a:t>Measures how the local neighborhood of the graph is preserved in the graph drawing (</a:t>
            </a:r>
            <a:r>
              <a:rPr lang="en-US" sz="2400" dirty="0" err="1"/>
              <a:t>Kruiger</a:t>
            </a:r>
            <a:r>
              <a:rPr lang="en-US" sz="2400" dirty="0"/>
              <a:t> et al. 2017)</a:t>
            </a:r>
          </a:p>
          <a:p>
            <a:pPr marL="0" indent="0">
              <a:buNone/>
            </a:pPr>
            <a:r>
              <a:rPr lang="en-US" sz="2400" dirty="0"/>
              <a:t>Higher value is better.</a:t>
            </a:r>
          </a:p>
        </p:txBody>
      </p:sp>
      <p:sp>
        <p:nvSpPr>
          <p:cNvPr id="4" name="Slide Number Placeholder 3">
            <a:extLst>
              <a:ext uri="{FF2B5EF4-FFF2-40B4-BE49-F238E27FC236}">
                <a16:creationId xmlns:a16="http://schemas.microsoft.com/office/drawing/2014/main" id="{AC87E0B1-D618-E54F-B615-61001BEF44BB}"/>
              </a:ext>
            </a:extLst>
          </p:cNvPr>
          <p:cNvSpPr>
            <a:spLocks noGrp="1"/>
          </p:cNvSpPr>
          <p:nvPr>
            <p:ph type="sldNum" sz="quarter" idx="12"/>
          </p:nvPr>
        </p:nvSpPr>
        <p:spPr/>
        <p:txBody>
          <a:bodyPr/>
          <a:lstStyle/>
          <a:p>
            <a:fld id="{99B53B0C-7A28-E14B-ACE4-12EE0EFAA2E4}" type="slidenum">
              <a:rPr lang="en-US" smtClean="0"/>
              <a:t>16</a:t>
            </a:fld>
            <a:endParaRPr lang="en-US"/>
          </a:p>
        </p:txBody>
      </p:sp>
      <p:pic>
        <p:nvPicPr>
          <p:cNvPr id="6" name="Picture 5">
            <a:extLst>
              <a:ext uri="{FF2B5EF4-FFF2-40B4-BE49-F238E27FC236}">
                <a16:creationId xmlns:a16="http://schemas.microsoft.com/office/drawing/2014/main" id="{0CC345C3-24F7-2643-BDDD-7056F9BD1796}"/>
              </a:ext>
            </a:extLst>
          </p:cNvPr>
          <p:cNvPicPr>
            <a:picLocks noChangeAspect="1"/>
          </p:cNvPicPr>
          <p:nvPr/>
        </p:nvPicPr>
        <p:blipFill>
          <a:blip r:embed="rId3"/>
          <a:stretch>
            <a:fillRect/>
          </a:stretch>
        </p:blipFill>
        <p:spPr>
          <a:xfrm>
            <a:off x="1594792" y="2720463"/>
            <a:ext cx="2559972" cy="2755734"/>
          </a:xfrm>
          <a:prstGeom prst="rect">
            <a:avLst/>
          </a:prstGeom>
        </p:spPr>
      </p:pic>
      <p:pic>
        <p:nvPicPr>
          <p:cNvPr id="8" name="Picture 7">
            <a:extLst>
              <a:ext uri="{FF2B5EF4-FFF2-40B4-BE49-F238E27FC236}">
                <a16:creationId xmlns:a16="http://schemas.microsoft.com/office/drawing/2014/main" id="{774D971E-6E9E-1F40-8045-D8E24157E8C9}"/>
              </a:ext>
            </a:extLst>
          </p:cNvPr>
          <p:cNvPicPr>
            <a:picLocks noChangeAspect="1"/>
          </p:cNvPicPr>
          <p:nvPr/>
        </p:nvPicPr>
        <p:blipFill>
          <a:blip r:embed="rId4"/>
          <a:stretch>
            <a:fillRect/>
          </a:stretch>
        </p:blipFill>
        <p:spPr>
          <a:xfrm>
            <a:off x="5006788" y="2743202"/>
            <a:ext cx="2587062" cy="2710255"/>
          </a:xfrm>
          <a:prstGeom prst="rect">
            <a:avLst/>
          </a:prstGeom>
        </p:spPr>
      </p:pic>
      <p:sp>
        <p:nvSpPr>
          <p:cNvPr id="9" name="TextBox 8">
            <a:extLst>
              <a:ext uri="{FF2B5EF4-FFF2-40B4-BE49-F238E27FC236}">
                <a16:creationId xmlns:a16="http://schemas.microsoft.com/office/drawing/2014/main" id="{78E28408-BAAD-474D-B633-5412613219C5}"/>
              </a:ext>
            </a:extLst>
          </p:cNvPr>
          <p:cNvSpPr txBox="1"/>
          <p:nvPr/>
        </p:nvSpPr>
        <p:spPr>
          <a:xfrm>
            <a:off x="1607252" y="5491394"/>
            <a:ext cx="2535053" cy="830997"/>
          </a:xfrm>
          <a:prstGeom prst="rect">
            <a:avLst/>
          </a:prstGeom>
          <a:noFill/>
        </p:spPr>
        <p:txBody>
          <a:bodyPr wrap="none" rtlCol="0">
            <a:spAutoFit/>
          </a:bodyPr>
          <a:lstStyle/>
          <a:p>
            <a:pPr algn="ctr"/>
            <a:r>
              <a:rPr lang="en-US" sz="2400" dirty="0"/>
              <a:t>Low neighborhood</a:t>
            </a:r>
          </a:p>
          <a:p>
            <a:pPr algn="ctr"/>
            <a:r>
              <a:rPr lang="en-US" sz="2400" dirty="0"/>
              <a:t>preservation</a:t>
            </a:r>
          </a:p>
        </p:txBody>
      </p:sp>
      <p:sp>
        <p:nvSpPr>
          <p:cNvPr id="10" name="TextBox 9">
            <a:extLst>
              <a:ext uri="{FF2B5EF4-FFF2-40B4-BE49-F238E27FC236}">
                <a16:creationId xmlns:a16="http://schemas.microsoft.com/office/drawing/2014/main" id="{A8D92D77-11C2-D94F-BB99-B640784685FB}"/>
              </a:ext>
            </a:extLst>
          </p:cNvPr>
          <p:cNvSpPr txBox="1"/>
          <p:nvPr/>
        </p:nvSpPr>
        <p:spPr>
          <a:xfrm>
            <a:off x="5006788" y="5477565"/>
            <a:ext cx="2593980" cy="830997"/>
          </a:xfrm>
          <a:prstGeom prst="rect">
            <a:avLst/>
          </a:prstGeom>
          <a:noFill/>
        </p:spPr>
        <p:txBody>
          <a:bodyPr wrap="none" rtlCol="0">
            <a:spAutoFit/>
          </a:bodyPr>
          <a:lstStyle/>
          <a:p>
            <a:pPr algn="ctr"/>
            <a:r>
              <a:rPr lang="en-US" sz="2400" dirty="0"/>
              <a:t>High neighborhood</a:t>
            </a:r>
          </a:p>
          <a:p>
            <a:pPr algn="ctr"/>
            <a:r>
              <a:rPr lang="en-US" sz="2400" dirty="0"/>
              <a:t>preservation</a:t>
            </a:r>
          </a:p>
        </p:txBody>
      </p:sp>
    </p:spTree>
    <p:extLst>
      <p:ext uri="{BB962C8B-B14F-4D97-AF65-F5344CB8AC3E}">
        <p14:creationId xmlns:p14="http://schemas.microsoft.com/office/powerpoint/2010/main" val="66029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8284-4CDC-0B48-B215-F2CA5FA40B74}"/>
              </a:ext>
            </a:extLst>
          </p:cNvPr>
          <p:cNvSpPr>
            <a:spLocks noGrp="1"/>
          </p:cNvSpPr>
          <p:nvPr>
            <p:ph type="title"/>
          </p:nvPr>
        </p:nvSpPr>
        <p:spPr>
          <a:xfrm>
            <a:off x="628650" y="211018"/>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Drawing Area</a:t>
            </a:r>
          </a:p>
        </p:txBody>
      </p:sp>
      <p:sp>
        <p:nvSpPr>
          <p:cNvPr id="3" name="Content Placeholder 2">
            <a:extLst>
              <a:ext uri="{FF2B5EF4-FFF2-40B4-BE49-F238E27FC236}">
                <a16:creationId xmlns:a16="http://schemas.microsoft.com/office/drawing/2014/main" id="{5D07B190-4163-874F-A1CD-0B3CFD9FECB2}"/>
              </a:ext>
            </a:extLst>
          </p:cNvPr>
          <p:cNvSpPr>
            <a:spLocks noGrp="1"/>
          </p:cNvSpPr>
          <p:nvPr>
            <p:ph idx="1"/>
          </p:nvPr>
        </p:nvSpPr>
        <p:spPr>
          <a:xfrm>
            <a:off x="628650" y="1449878"/>
            <a:ext cx="7886700" cy="1058254"/>
          </a:xfrm>
        </p:spPr>
        <p:txBody>
          <a:bodyPr/>
          <a:lstStyle/>
          <a:p>
            <a:pPr marL="0" indent="0">
              <a:buNone/>
            </a:pPr>
            <a:r>
              <a:rPr lang="en-US" dirty="0"/>
              <a:t>Area occupied by the graph drawing</a:t>
            </a:r>
          </a:p>
          <a:p>
            <a:pPr marL="0" indent="0">
              <a:buNone/>
            </a:pPr>
            <a:r>
              <a:rPr lang="en-US" dirty="0"/>
              <a:t>Lower value is better</a:t>
            </a:r>
          </a:p>
        </p:txBody>
      </p:sp>
      <p:sp>
        <p:nvSpPr>
          <p:cNvPr id="4" name="Slide Number Placeholder 3">
            <a:extLst>
              <a:ext uri="{FF2B5EF4-FFF2-40B4-BE49-F238E27FC236}">
                <a16:creationId xmlns:a16="http://schemas.microsoft.com/office/drawing/2014/main" id="{8490B696-FE41-BC4E-AA83-C965768A8076}"/>
              </a:ext>
            </a:extLst>
          </p:cNvPr>
          <p:cNvSpPr>
            <a:spLocks noGrp="1"/>
          </p:cNvSpPr>
          <p:nvPr>
            <p:ph type="sldNum" sz="quarter" idx="12"/>
          </p:nvPr>
        </p:nvSpPr>
        <p:spPr/>
        <p:txBody>
          <a:bodyPr/>
          <a:lstStyle/>
          <a:p>
            <a:fld id="{99B53B0C-7A28-E14B-ACE4-12EE0EFAA2E4}" type="slidenum">
              <a:rPr lang="en-US" smtClean="0"/>
              <a:t>17</a:t>
            </a:fld>
            <a:endParaRPr lang="en-US"/>
          </a:p>
        </p:txBody>
      </p:sp>
      <p:pic>
        <p:nvPicPr>
          <p:cNvPr id="6" name="Picture 5">
            <a:extLst>
              <a:ext uri="{FF2B5EF4-FFF2-40B4-BE49-F238E27FC236}">
                <a16:creationId xmlns:a16="http://schemas.microsoft.com/office/drawing/2014/main" id="{A523B858-C1B9-8441-BB47-C2CCC45D999A}"/>
              </a:ext>
            </a:extLst>
          </p:cNvPr>
          <p:cNvPicPr>
            <a:picLocks noChangeAspect="1"/>
          </p:cNvPicPr>
          <p:nvPr/>
        </p:nvPicPr>
        <p:blipFill>
          <a:blip r:embed="rId3"/>
          <a:stretch>
            <a:fillRect/>
          </a:stretch>
        </p:blipFill>
        <p:spPr>
          <a:xfrm>
            <a:off x="1177431" y="2632213"/>
            <a:ext cx="2499053" cy="2625587"/>
          </a:xfrm>
          <a:prstGeom prst="rect">
            <a:avLst/>
          </a:prstGeom>
        </p:spPr>
      </p:pic>
      <p:pic>
        <p:nvPicPr>
          <p:cNvPr id="8" name="Picture 7">
            <a:extLst>
              <a:ext uri="{FF2B5EF4-FFF2-40B4-BE49-F238E27FC236}">
                <a16:creationId xmlns:a16="http://schemas.microsoft.com/office/drawing/2014/main" id="{4EE18815-87BC-D145-A333-741A54AB65AA}"/>
              </a:ext>
            </a:extLst>
          </p:cNvPr>
          <p:cNvPicPr>
            <a:picLocks noChangeAspect="1"/>
          </p:cNvPicPr>
          <p:nvPr/>
        </p:nvPicPr>
        <p:blipFill>
          <a:blip r:embed="rId4"/>
          <a:stretch>
            <a:fillRect/>
          </a:stretch>
        </p:blipFill>
        <p:spPr>
          <a:xfrm>
            <a:off x="5025203" y="2495233"/>
            <a:ext cx="2865493" cy="2902466"/>
          </a:xfrm>
          <a:prstGeom prst="rect">
            <a:avLst/>
          </a:prstGeom>
        </p:spPr>
      </p:pic>
      <p:sp>
        <p:nvSpPr>
          <p:cNvPr id="9" name="TextBox 8">
            <a:extLst>
              <a:ext uri="{FF2B5EF4-FFF2-40B4-BE49-F238E27FC236}">
                <a16:creationId xmlns:a16="http://schemas.microsoft.com/office/drawing/2014/main" id="{82F58180-E1CC-224C-81CC-9CD764DBC02A}"/>
              </a:ext>
            </a:extLst>
          </p:cNvPr>
          <p:cNvSpPr txBox="1"/>
          <p:nvPr/>
        </p:nvSpPr>
        <p:spPr>
          <a:xfrm>
            <a:off x="1177431" y="5504013"/>
            <a:ext cx="2824684" cy="523220"/>
          </a:xfrm>
          <a:prstGeom prst="rect">
            <a:avLst/>
          </a:prstGeom>
          <a:noFill/>
        </p:spPr>
        <p:txBody>
          <a:bodyPr wrap="none" rtlCol="0">
            <a:spAutoFit/>
          </a:bodyPr>
          <a:lstStyle/>
          <a:p>
            <a:r>
              <a:rPr lang="en-US" sz="2800" dirty="0"/>
              <a:t>High drawing area</a:t>
            </a:r>
          </a:p>
        </p:txBody>
      </p:sp>
      <p:sp>
        <p:nvSpPr>
          <p:cNvPr id="10" name="TextBox 9">
            <a:extLst>
              <a:ext uri="{FF2B5EF4-FFF2-40B4-BE49-F238E27FC236}">
                <a16:creationId xmlns:a16="http://schemas.microsoft.com/office/drawing/2014/main" id="{920D6354-61AB-E244-A4A3-00272B52EBBF}"/>
              </a:ext>
            </a:extLst>
          </p:cNvPr>
          <p:cNvSpPr txBox="1"/>
          <p:nvPr/>
        </p:nvSpPr>
        <p:spPr>
          <a:xfrm>
            <a:off x="5210949" y="5504013"/>
            <a:ext cx="2755947" cy="523220"/>
          </a:xfrm>
          <a:prstGeom prst="rect">
            <a:avLst/>
          </a:prstGeom>
          <a:noFill/>
        </p:spPr>
        <p:txBody>
          <a:bodyPr wrap="none" rtlCol="0">
            <a:spAutoFit/>
          </a:bodyPr>
          <a:lstStyle/>
          <a:p>
            <a:r>
              <a:rPr lang="en-US" sz="2800" dirty="0"/>
              <a:t>Low drawing area</a:t>
            </a:r>
          </a:p>
        </p:txBody>
      </p:sp>
    </p:spTree>
    <p:extLst>
      <p:ext uri="{BB962C8B-B14F-4D97-AF65-F5344CB8AC3E}">
        <p14:creationId xmlns:p14="http://schemas.microsoft.com/office/powerpoint/2010/main" val="182106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F92F-D148-7842-BE80-E8527FDFE71E}"/>
              </a:ext>
            </a:extLst>
          </p:cNvPr>
          <p:cNvSpPr>
            <a:spLocks noGrp="1"/>
          </p:cNvSpPr>
          <p:nvPr>
            <p:ph type="title"/>
          </p:nvPr>
        </p:nvSpPr>
        <p:spPr>
          <a:xfrm>
            <a:off x="628650" y="188532"/>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Experimental Details</a:t>
            </a:r>
            <a:r>
              <a:rPr lang="en-US" sz="2700" dirty="0">
                <a:solidFill>
                  <a:schemeClr val="accent2">
                    <a:lumMod val="75000"/>
                  </a:schemeClr>
                </a:solidFill>
                <a:latin typeface="Calibri" panose="020F0502020204030204" pitchFamily="34" charset="0"/>
                <a:cs typeface="Calibri" panose="020F0502020204030204" pitchFamily="34" charset="0"/>
              </a:rPr>
              <a:t>*</a:t>
            </a:r>
            <a:endParaRPr lang="en-US" dirty="0">
              <a:solidFill>
                <a:schemeClr val="accent2">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039ABC1-75AD-584F-8111-97E010B03E3B}"/>
              </a:ext>
            </a:extLst>
          </p:cNvPr>
          <p:cNvSpPr>
            <a:spLocks noGrp="1"/>
          </p:cNvSpPr>
          <p:nvPr>
            <p:ph idx="1"/>
          </p:nvPr>
        </p:nvSpPr>
        <p:spPr>
          <a:xfrm>
            <a:off x="628650" y="1286322"/>
            <a:ext cx="7886700" cy="1767236"/>
          </a:xfrm>
        </p:spPr>
        <p:txBody>
          <a:bodyPr>
            <a:normAutofit/>
          </a:bodyPr>
          <a:lstStyle/>
          <a:p>
            <a:r>
              <a:rPr lang="en-US" dirty="0"/>
              <a:t>3 types of initial layouts</a:t>
            </a:r>
          </a:p>
          <a:p>
            <a:pPr lvl="1"/>
            <a:r>
              <a:rPr lang="en-US" dirty="0"/>
              <a:t>Stress majorization (neato) </a:t>
            </a:r>
            <a:r>
              <a:rPr lang="en-US" sz="1800" dirty="0"/>
              <a:t>[1]</a:t>
            </a:r>
            <a:endParaRPr lang="en-US" dirty="0"/>
          </a:p>
          <a:p>
            <a:pPr lvl="1"/>
            <a:r>
              <a:rPr lang="en-US" dirty="0"/>
              <a:t>Force-directed layout (</a:t>
            </a:r>
            <a:r>
              <a:rPr lang="en-US" dirty="0" err="1"/>
              <a:t>sfdp</a:t>
            </a:r>
            <a:r>
              <a:rPr lang="en-US" dirty="0"/>
              <a:t>) </a:t>
            </a:r>
            <a:r>
              <a:rPr lang="en-US" sz="1800" dirty="0"/>
              <a:t>[1]</a:t>
            </a:r>
            <a:endParaRPr lang="en-US" dirty="0"/>
          </a:p>
          <a:p>
            <a:pPr lvl="1"/>
            <a:r>
              <a:rPr lang="en-US" dirty="0"/>
              <a:t>Random initialization</a:t>
            </a:r>
          </a:p>
        </p:txBody>
      </p:sp>
      <p:sp>
        <p:nvSpPr>
          <p:cNvPr id="9" name="Slide Number Placeholder 8">
            <a:extLst>
              <a:ext uri="{FF2B5EF4-FFF2-40B4-BE49-F238E27FC236}">
                <a16:creationId xmlns:a16="http://schemas.microsoft.com/office/drawing/2014/main" id="{E561EF84-22F1-0942-9588-E5E9605300BB}"/>
              </a:ext>
            </a:extLst>
          </p:cNvPr>
          <p:cNvSpPr>
            <a:spLocks noGrp="1"/>
          </p:cNvSpPr>
          <p:nvPr>
            <p:ph type="sldNum" sz="quarter" idx="12"/>
          </p:nvPr>
        </p:nvSpPr>
        <p:spPr/>
        <p:txBody>
          <a:bodyPr/>
          <a:lstStyle/>
          <a:p>
            <a:fld id="{99B53B0C-7A28-E14B-ACE4-12EE0EFAA2E4}" type="slidenum">
              <a:rPr lang="en-US" smtClean="0"/>
              <a:t>18</a:t>
            </a:fld>
            <a:endParaRPr lang="en-US"/>
          </a:p>
        </p:txBody>
      </p:sp>
      <p:sp>
        <p:nvSpPr>
          <p:cNvPr id="4" name="TextBox 3">
            <a:extLst>
              <a:ext uri="{FF2B5EF4-FFF2-40B4-BE49-F238E27FC236}">
                <a16:creationId xmlns:a16="http://schemas.microsoft.com/office/drawing/2014/main" id="{E3F5583D-EEF1-6140-8BF3-A01D70163C31}"/>
              </a:ext>
            </a:extLst>
          </p:cNvPr>
          <p:cNvSpPr txBox="1"/>
          <p:nvPr/>
        </p:nvSpPr>
        <p:spPr>
          <a:xfrm>
            <a:off x="628650" y="5504754"/>
            <a:ext cx="6657785" cy="369332"/>
          </a:xfrm>
          <a:prstGeom prst="rect">
            <a:avLst/>
          </a:prstGeom>
          <a:noFill/>
        </p:spPr>
        <p:txBody>
          <a:bodyPr wrap="none" rtlCol="0">
            <a:spAutoFit/>
          </a:bodyPr>
          <a:lstStyle/>
          <a:p>
            <a:r>
              <a:rPr lang="en-US" dirty="0"/>
              <a:t>* SPX available at https://</a:t>
            </a:r>
            <a:r>
              <a:rPr lang="en-US" dirty="0" err="1"/>
              <a:t>github.com</a:t>
            </a:r>
            <a:r>
              <a:rPr lang="en-US" dirty="0"/>
              <a:t>/</a:t>
            </a:r>
            <a:r>
              <a:rPr lang="en-US" dirty="0" err="1"/>
              <a:t>devkotasabin</a:t>
            </a:r>
            <a:r>
              <a:rPr lang="en-US" dirty="0"/>
              <a:t>/SPX-graph-layout</a:t>
            </a:r>
          </a:p>
        </p:txBody>
      </p:sp>
      <p:sp>
        <p:nvSpPr>
          <p:cNvPr id="5" name="TextBox 4">
            <a:extLst>
              <a:ext uri="{FF2B5EF4-FFF2-40B4-BE49-F238E27FC236}">
                <a16:creationId xmlns:a16="http://schemas.microsoft.com/office/drawing/2014/main" id="{8E225BF2-796E-9743-8F14-7449DA75485B}"/>
              </a:ext>
            </a:extLst>
          </p:cNvPr>
          <p:cNvSpPr txBox="1"/>
          <p:nvPr/>
        </p:nvSpPr>
        <p:spPr>
          <a:xfrm>
            <a:off x="690995" y="5868336"/>
            <a:ext cx="3290581" cy="369332"/>
          </a:xfrm>
          <a:prstGeom prst="rect">
            <a:avLst/>
          </a:prstGeom>
          <a:noFill/>
        </p:spPr>
        <p:txBody>
          <a:bodyPr wrap="none" rtlCol="0">
            <a:spAutoFit/>
          </a:bodyPr>
          <a:lstStyle/>
          <a:p>
            <a:r>
              <a:rPr lang="en-US" dirty="0"/>
              <a:t>[1] Available in </a:t>
            </a:r>
            <a:r>
              <a:rPr lang="en-US" dirty="0" err="1"/>
              <a:t>GraphViz</a:t>
            </a:r>
            <a:r>
              <a:rPr lang="en-US" dirty="0"/>
              <a:t> package</a:t>
            </a:r>
          </a:p>
        </p:txBody>
      </p:sp>
      <p:sp>
        <p:nvSpPr>
          <p:cNvPr id="6" name="TextBox 5">
            <a:extLst>
              <a:ext uri="{FF2B5EF4-FFF2-40B4-BE49-F238E27FC236}">
                <a16:creationId xmlns:a16="http://schemas.microsoft.com/office/drawing/2014/main" id="{2D52CEB7-7CBB-F94C-8E4F-225FCA3AD995}"/>
              </a:ext>
            </a:extLst>
          </p:cNvPr>
          <p:cNvSpPr txBox="1"/>
          <p:nvPr/>
        </p:nvSpPr>
        <p:spPr>
          <a:xfrm>
            <a:off x="628650" y="3171616"/>
            <a:ext cx="7422642" cy="1261884"/>
          </a:xfrm>
          <a:prstGeom prst="rect">
            <a:avLst/>
          </a:prstGeom>
          <a:noFill/>
        </p:spPr>
        <p:txBody>
          <a:bodyPr wrap="square" rtlCol="0">
            <a:spAutoFit/>
          </a:bodyPr>
          <a:lstStyle/>
          <a:p>
            <a:pPr marL="214313" indent="-214313">
              <a:buFont typeface="Arial" panose="020B0604020202020204" pitchFamily="34" charset="0"/>
              <a:buChar char="•"/>
            </a:pPr>
            <a:r>
              <a:rPr lang="en-US" sz="2800" dirty="0"/>
              <a:t>6 variants of gradient descent algorithm</a:t>
            </a:r>
            <a:endParaRPr lang="en-US" sz="1600" dirty="0"/>
          </a:p>
          <a:p>
            <a:pPr marL="557213" lvl="1" indent="-214313">
              <a:buFont typeface="Arial" panose="020B0604020202020204" pitchFamily="34" charset="0"/>
              <a:buChar char="•"/>
            </a:pPr>
            <a:r>
              <a:rPr lang="en-US" sz="2400" b="1" dirty="0"/>
              <a:t>Vanilla</a:t>
            </a:r>
            <a:r>
              <a:rPr lang="en-US" sz="2400" dirty="0"/>
              <a:t>, </a:t>
            </a:r>
            <a:r>
              <a:rPr lang="en-US" sz="2400" b="1" dirty="0"/>
              <a:t>Momentum</a:t>
            </a:r>
            <a:r>
              <a:rPr lang="en-US" sz="2400" dirty="0"/>
              <a:t>, </a:t>
            </a:r>
            <a:r>
              <a:rPr lang="en-US" sz="2400" b="1" dirty="0"/>
              <a:t>Adam,</a:t>
            </a:r>
            <a:r>
              <a:rPr lang="en-US" sz="2400" dirty="0"/>
              <a:t> </a:t>
            </a:r>
            <a:r>
              <a:rPr lang="en-US" sz="2400" dirty="0" err="1"/>
              <a:t>Nesterov</a:t>
            </a:r>
            <a:r>
              <a:rPr lang="en-US" sz="2400" dirty="0"/>
              <a:t> momentum, </a:t>
            </a:r>
            <a:r>
              <a:rPr lang="en-US" sz="2400" dirty="0" err="1"/>
              <a:t>AdaGrad</a:t>
            </a:r>
            <a:r>
              <a:rPr lang="en-US" sz="2400" dirty="0"/>
              <a:t>, </a:t>
            </a:r>
            <a:r>
              <a:rPr lang="en-US" sz="2400" dirty="0" err="1"/>
              <a:t>RMSProp</a:t>
            </a:r>
            <a:r>
              <a:rPr lang="en-US" sz="2400" dirty="0"/>
              <a:t> </a:t>
            </a:r>
            <a:endParaRPr lang="en-US" sz="1600" b="1" dirty="0"/>
          </a:p>
        </p:txBody>
      </p:sp>
      <p:sp>
        <p:nvSpPr>
          <p:cNvPr id="8" name="TextBox 7">
            <a:extLst>
              <a:ext uri="{FF2B5EF4-FFF2-40B4-BE49-F238E27FC236}">
                <a16:creationId xmlns:a16="http://schemas.microsoft.com/office/drawing/2014/main" id="{2E31D346-6F81-F84B-A4BB-F2E75C760318}"/>
              </a:ext>
            </a:extLst>
          </p:cNvPr>
          <p:cNvSpPr txBox="1"/>
          <p:nvPr/>
        </p:nvSpPr>
        <p:spPr>
          <a:xfrm>
            <a:off x="628650" y="4624042"/>
            <a:ext cx="4927952" cy="461665"/>
          </a:xfrm>
          <a:prstGeom prst="rect">
            <a:avLst/>
          </a:prstGeom>
          <a:noFill/>
        </p:spPr>
        <p:txBody>
          <a:bodyPr wrap="none" rtlCol="0">
            <a:spAutoFit/>
          </a:bodyPr>
          <a:lstStyle/>
          <a:p>
            <a:pPr marL="214313" indent="-214313">
              <a:buFont typeface="Arial" panose="020B0604020202020204" pitchFamily="34" charset="0"/>
              <a:buChar char="•"/>
            </a:pPr>
            <a:r>
              <a:rPr lang="en-US" sz="2400" dirty="0"/>
              <a:t>10 values of K in the range [2</a:t>
            </a:r>
            <a:r>
              <a:rPr lang="en-US" sz="2400" baseline="30000" dirty="0"/>
              <a:t>-5</a:t>
            </a:r>
            <a:r>
              <a:rPr lang="en-US" sz="2400" dirty="0"/>
              <a:t> to 2</a:t>
            </a:r>
            <a:r>
              <a:rPr lang="en-US" sz="2400" baseline="30000" dirty="0"/>
              <a:t>5</a:t>
            </a:r>
            <a:r>
              <a:rPr lang="en-US" sz="2400" dirty="0"/>
              <a:t>]</a:t>
            </a:r>
          </a:p>
        </p:txBody>
      </p:sp>
    </p:spTree>
    <p:extLst>
      <p:ext uri="{BB962C8B-B14F-4D97-AF65-F5344CB8AC3E}">
        <p14:creationId xmlns:p14="http://schemas.microsoft.com/office/powerpoint/2010/main" val="40257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4A1E5C2-79F2-6149-893B-9E67AAD56165}"/>
              </a:ext>
            </a:extLst>
          </p:cNvPr>
          <p:cNvPicPr>
            <a:picLocks noGrp="1" noChangeAspect="1"/>
          </p:cNvPicPr>
          <p:nvPr>
            <p:ph idx="1"/>
          </p:nvPr>
        </p:nvPicPr>
        <p:blipFill rotWithShape="1">
          <a:blip r:embed="rId3"/>
          <a:srcRect l="13770" t="15064" r="2058" b="14989"/>
          <a:stretch/>
        </p:blipFill>
        <p:spPr>
          <a:xfrm>
            <a:off x="947000" y="1659130"/>
            <a:ext cx="7282599" cy="2120185"/>
          </a:xfrm>
          <a:ln>
            <a:solidFill>
              <a:schemeClr val="tx1"/>
            </a:solidFill>
          </a:ln>
        </p:spPr>
      </p:pic>
      <p:sp>
        <p:nvSpPr>
          <p:cNvPr id="7" name="Slide Number Placeholder 6">
            <a:extLst>
              <a:ext uri="{FF2B5EF4-FFF2-40B4-BE49-F238E27FC236}">
                <a16:creationId xmlns:a16="http://schemas.microsoft.com/office/drawing/2014/main" id="{DD0EED84-D2EF-D34D-A53D-60E4B4FF11FB}"/>
              </a:ext>
            </a:extLst>
          </p:cNvPr>
          <p:cNvSpPr>
            <a:spLocks noGrp="1"/>
          </p:cNvSpPr>
          <p:nvPr>
            <p:ph type="sldNum" sz="quarter" idx="12"/>
          </p:nvPr>
        </p:nvSpPr>
        <p:spPr/>
        <p:txBody>
          <a:bodyPr/>
          <a:lstStyle/>
          <a:p>
            <a:fld id="{99B53B0C-7A28-E14B-ACE4-12EE0EFAA2E4}" type="slidenum">
              <a:rPr lang="en-US" smtClean="0"/>
              <a:t>19</a:t>
            </a:fld>
            <a:endParaRPr lang="en-US"/>
          </a:p>
        </p:txBody>
      </p:sp>
      <p:sp>
        <p:nvSpPr>
          <p:cNvPr id="6" name="TextBox 5">
            <a:extLst>
              <a:ext uri="{FF2B5EF4-FFF2-40B4-BE49-F238E27FC236}">
                <a16:creationId xmlns:a16="http://schemas.microsoft.com/office/drawing/2014/main" id="{9F4BC62E-4216-F24E-9F9F-14A8CC1C4A95}"/>
              </a:ext>
            </a:extLst>
          </p:cNvPr>
          <p:cNvSpPr txBox="1"/>
          <p:nvPr/>
        </p:nvSpPr>
        <p:spPr>
          <a:xfrm>
            <a:off x="355988" y="208894"/>
            <a:ext cx="8463151" cy="615553"/>
          </a:xfrm>
          <a:prstGeom prst="rect">
            <a:avLst/>
          </a:prstGeom>
          <a:noFill/>
        </p:spPr>
        <p:txBody>
          <a:bodyPr wrap="none" rtlCol="0">
            <a:spAutoFit/>
          </a:bodyPr>
          <a:lstStyle/>
          <a:p>
            <a:r>
              <a:rPr lang="en-US" sz="3400" dirty="0">
                <a:solidFill>
                  <a:schemeClr val="accent2">
                    <a:lumMod val="75000"/>
                  </a:schemeClr>
                </a:solidFill>
              </a:rPr>
              <a:t>Outputs of 3 algorithms on a community graph</a:t>
            </a:r>
          </a:p>
        </p:txBody>
      </p:sp>
      <p:sp>
        <p:nvSpPr>
          <p:cNvPr id="2" name="TextBox 1">
            <a:extLst>
              <a:ext uri="{FF2B5EF4-FFF2-40B4-BE49-F238E27FC236}">
                <a16:creationId xmlns:a16="http://schemas.microsoft.com/office/drawing/2014/main" id="{00C595CA-4BF3-2443-BE6E-2B5E527F9484}"/>
              </a:ext>
            </a:extLst>
          </p:cNvPr>
          <p:cNvSpPr txBox="1"/>
          <p:nvPr/>
        </p:nvSpPr>
        <p:spPr>
          <a:xfrm>
            <a:off x="1266171" y="973626"/>
            <a:ext cx="1518814" cy="523220"/>
          </a:xfrm>
          <a:prstGeom prst="rect">
            <a:avLst/>
          </a:prstGeom>
          <a:noFill/>
        </p:spPr>
        <p:txBody>
          <a:bodyPr wrap="none" rtlCol="0">
            <a:spAutoFit/>
          </a:bodyPr>
          <a:lstStyle/>
          <a:p>
            <a:r>
              <a:rPr lang="en-US" sz="2800" dirty="0"/>
              <a:t>Tübingen</a:t>
            </a:r>
          </a:p>
        </p:txBody>
      </p:sp>
      <p:sp>
        <p:nvSpPr>
          <p:cNvPr id="8" name="TextBox 7">
            <a:extLst>
              <a:ext uri="{FF2B5EF4-FFF2-40B4-BE49-F238E27FC236}">
                <a16:creationId xmlns:a16="http://schemas.microsoft.com/office/drawing/2014/main" id="{60C2484B-A083-324A-90CF-82B5FA10674E}"/>
              </a:ext>
            </a:extLst>
          </p:cNvPr>
          <p:cNvSpPr txBox="1"/>
          <p:nvPr/>
        </p:nvSpPr>
        <p:spPr>
          <a:xfrm>
            <a:off x="4270008" y="973626"/>
            <a:ext cx="635110" cy="523220"/>
          </a:xfrm>
          <a:prstGeom prst="rect">
            <a:avLst/>
          </a:prstGeom>
          <a:noFill/>
        </p:spPr>
        <p:txBody>
          <a:bodyPr wrap="none" rtlCol="0">
            <a:spAutoFit/>
          </a:bodyPr>
          <a:lstStyle/>
          <a:p>
            <a:r>
              <a:rPr lang="en-US" sz="2800" dirty="0"/>
              <a:t>KIT</a:t>
            </a:r>
          </a:p>
        </p:txBody>
      </p:sp>
      <p:sp>
        <p:nvSpPr>
          <p:cNvPr id="9" name="TextBox 8">
            <a:extLst>
              <a:ext uri="{FF2B5EF4-FFF2-40B4-BE49-F238E27FC236}">
                <a16:creationId xmlns:a16="http://schemas.microsoft.com/office/drawing/2014/main" id="{2B011594-49EA-2046-8887-233080E44B07}"/>
              </a:ext>
            </a:extLst>
          </p:cNvPr>
          <p:cNvSpPr txBox="1"/>
          <p:nvPr/>
        </p:nvSpPr>
        <p:spPr>
          <a:xfrm>
            <a:off x="6775450" y="973626"/>
            <a:ext cx="715517" cy="523220"/>
          </a:xfrm>
          <a:prstGeom prst="rect">
            <a:avLst/>
          </a:prstGeom>
          <a:noFill/>
        </p:spPr>
        <p:txBody>
          <a:bodyPr wrap="none" rtlCol="0">
            <a:spAutoFit/>
          </a:bodyPr>
          <a:lstStyle/>
          <a:p>
            <a:r>
              <a:rPr lang="en-US" sz="2800" dirty="0"/>
              <a:t>SPX</a:t>
            </a:r>
          </a:p>
        </p:txBody>
      </p:sp>
      <p:graphicFrame>
        <p:nvGraphicFramePr>
          <p:cNvPr id="4" name="Table 3">
            <a:extLst>
              <a:ext uri="{FF2B5EF4-FFF2-40B4-BE49-F238E27FC236}">
                <a16:creationId xmlns:a16="http://schemas.microsoft.com/office/drawing/2014/main" id="{4C49ACF8-AA16-3A44-95B4-33F7C314A17F}"/>
              </a:ext>
            </a:extLst>
          </p:cNvPr>
          <p:cNvGraphicFramePr>
            <a:graphicFrameLocks noGrp="1"/>
          </p:cNvGraphicFramePr>
          <p:nvPr>
            <p:extLst>
              <p:ext uri="{D42A27DB-BD31-4B8C-83A1-F6EECF244321}">
                <p14:modId xmlns:p14="http://schemas.microsoft.com/office/powerpoint/2010/main" val="493557428"/>
              </p:ext>
            </p:extLst>
          </p:nvPr>
        </p:nvGraphicFramePr>
        <p:xfrm>
          <a:off x="924989" y="4135438"/>
          <a:ext cx="7304608" cy="2081213"/>
        </p:xfrm>
        <a:graphic>
          <a:graphicData uri="http://schemas.openxmlformats.org/drawingml/2006/table">
            <a:tbl>
              <a:tblPr firstRow="1" firstCol="1" bandRow="1">
                <a:tableStyleId>{5C22544A-7EE6-4342-B048-85BDC9FD1C3A}</a:tableStyleId>
              </a:tblPr>
              <a:tblGrid>
                <a:gridCol w="1826152">
                  <a:extLst>
                    <a:ext uri="{9D8B030D-6E8A-4147-A177-3AD203B41FA5}">
                      <a16:colId xmlns:a16="http://schemas.microsoft.com/office/drawing/2014/main" val="2346171951"/>
                    </a:ext>
                  </a:extLst>
                </a:gridCol>
                <a:gridCol w="1826152">
                  <a:extLst>
                    <a:ext uri="{9D8B030D-6E8A-4147-A177-3AD203B41FA5}">
                      <a16:colId xmlns:a16="http://schemas.microsoft.com/office/drawing/2014/main" val="625326071"/>
                    </a:ext>
                  </a:extLst>
                </a:gridCol>
                <a:gridCol w="1826152">
                  <a:extLst>
                    <a:ext uri="{9D8B030D-6E8A-4147-A177-3AD203B41FA5}">
                      <a16:colId xmlns:a16="http://schemas.microsoft.com/office/drawing/2014/main" val="1155574454"/>
                    </a:ext>
                  </a:extLst>
                </a:gridCol>
                <a:gridCol w="1826152">
                  <a:extLst>
                    <a:ext uri="{9D8B030D-6E8A-4147-A177-3AD203B41FA5}">
                      <a16:colId xmlns:a16="http://schemas.microsoft.com/office/drawing/2014/main" val="1823668285"/>
                    </a:ext>
                  </a:extLst>
                </a:gridCol>
              </a:tblGrid>
              <a:tr h="433586">
                <a:tc>
                  <a:txBody>
                    <a:bodyPr/>
                    <a:lstStyle/>
                    <a:p>
                      <a:pPr algn="ctr"/>
                      <a:endParaRPr lang="en-US" sz="20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Tübingen</a:t>
                      </a:r>
                    </a:p>
                  </a:txBody>
                  <a:tcPr marL="68580" marR="68580" marT="34290" marB="34290" anchor="ctr"/>
                </a:tc>
                <a:tc>
                  <a:txBody>
                    <a:bodyPr/>
                    <a:lstStyle/>
                    <a:p>
                      <a:pPr algn="ctr"/>
                      <a:r>
                        <a:rPr lang="en-US" sz="2000" dirty="0"/>
                        <a:t>KIT</a:t>
                      </a:r>
                    </a:p>
                  </a:txBody>
                  <a:tcPr marL="68580" marR="68580" marT="34290" marB="34290" anchor="ctr"/>
                </a:tc>
                <a:tc>
                  <a:txBody>
                    <a:bodyPr/>
                    <a:lstStyle/>
                    <a:p>
                      <a:pPr algn="ctr"/>
                      <a:r>
                        <a:rPr lang="en-US" sz="2000" dirty="0"/>
                        <a:t>SPX</a:t>
                      </a:r>
                    </a:p>
                  </a:txBody>
                  <a:tcPr marL="68580" marR="68580" marT="34290" marB="34290" anchor="ctr"/>
                </a:tc>
                <a:extLst>
                  <a:ext uri="{0D108BD9-81ED-4DB2-BD59-A6C34878D82A}">
                    <a16:rowId xmlns:a16="http://schemas.microsoft.com/office/drawing/2014/main" val="831139567"/>
                  </a:ext>
                </a:extLst>
              </a:tr>
              <a:tr h="433586">
                <a:tc>
                  <a:txBody>
                    <a:bodyPr/>
                    <a:lstStyle/>
                    <a:p>
                      <a:pPr algn="ctr"/>
                      <a:r>
                        <a:rPr lang="en-US" sz="2000" dirty="0"/>
                        <a:t>Crossing angle</a:t>
                      </a:r>
                    </a:p>
                  </a:txBody>
                  <a:tcPr marL="68580" marR="68580" marT="34290" marB="34290" anchor="ctr"/>
                </a:tc>
                <a:tc>
                  <a:txBody>
                    <a:bodyPr/>
                    <a:lstStyle/>
                    <a:p>
                      <a:pPr algn="ctr"/>
                      <a:r>
                        <a:rPr lang="en-US" sz="2000" dirty="0"/>
                        <a:t>33.15</a:t>
                      </a:r>
                    </a:p>
                  </a:txBody>
                  <a:tcPr marL="68580" marR="68580" marT="34290" marB="34290" anchor="ctr"/>
                </a:tc>
                <a:tc>
                  <a:txBody>
                    <a:bodyPr/>
                    <a:lstStyle/>
                    <a:p>
                      <a:pPr algn="ctr"/>
                      <a:r>
                        <a:rPr lang="en-US" sz="2000" dirty="0"/>
                        <a:t>69.44</a:t>
                      </a:r>
                    </a:p>
                  </a:txBody>
                  <a:tcPr marL="68580" marR="68580" marT="34290" marB="34290" anchor="ctr"/>
                </a:tc>
                <a:tc>
                  <a:txBody>
                    <a:bodyPr/>
                    <a:lstStyle/>
                    <a:p>
                      <a:pPr algn="ctr"/>
                      <a:r>
                        <a:rPr lang="en-US" sz="2000" b="1" dirty="0"/>
                        <a:t>79.32</a:t>
                      </a:r>
                    </a:p>
                  </a:txBody>
                  <a:tcPr marL="68580" marR="68580" marT="34290" marB="34290" anchor="ctr"/>
                </a:tc>
                <a:extLst>
                  <a:ext uri="{0D108BD9-81ED-4DB2-BD59-A6C34878D82A}">
                    <a16:rowId xmlns:a16="http://schemas.microsoft.com/office/drawing/2014/main" val="791107189"/>
                  </a:ext>
                </a:extLst>
              </a:tr>
              <a:tr h="433586">
                <a:tc>
                  <a:txBody>
                    <a:bodyPr/>
                    <a:lstStyle/>
                    <a:p>
                      <a:pPr algn="ctr"/>
                      <a:r>
                        <a:rPr lang="en-US" sz="2000" dirty="0"/>
                        <a:t>Stress</a:t>
                      </a:r>
                    </a:p>
                  </a:txBody>
                  <a:tcPr marL="68580" marR="68580" marT="34290" marB="34290" anchor="ctr"/>
                </a:tc>
                <a:tc>
                  <a:txBody>
                    <a:bodyPr/>
                    <a:lstStyle/>
                    <a:p>
                      <a:pPr algn="ctr"/>
                      <a:r>
                        <a:rPr lang="en-US" sz="2000" dirty="0"/>
                        <a:t>2003.44</a:t>
                      </a:r>
                    </a:p>
                  </a:txBody>
                  <a:tcPr marL="68580" marR="68580" marT="34290" marB="34290" anchor="ctr"/>
                </a:tc>
                <a:tc>
                  <a:txBody>
                    <a:bodyPr/>
                    <a:lstStyle/>
                    <a:p>
                      <a:pPr algn="ctr"/>
                      <a:r>
                        <a:rPr lang="en-US" sz="2000" dirty="0"/>
                        <a:t>660.7</a:t>
                      </a:r>
                    </a:p>
                  </a:txBody>
                  <a:tcPr marL="68580" marR="68580" marT="34290" marB="34290" anchor="ctr"/>
                </a:tc>
                <a:tc>
                  <a:txBody>
                    <a:bodyPr/>
                    <a:lstStyle/>
                    <a:p>
                      <a:pPr algn="ctr"/>
                      <a:r>
                        <a:rPr lang="en-US" sz="2000" b="1" dirty="0"/>
                        <a:t>615.04</a:t>
                      </a:r>
                    </a:p>
                  </a:txBody>
                  <a:tcPr marL="68580" marR="68580" marT="34290" marB="34290" anchor="ctr"/>
                </a:tc>
                <a:extLst>
                  <a:ext uri="{0D108BD9-81ED-4DB2-BD59-A6C34878D82A}">
                    <a16:rowId xmlns:a16="http://schemas.microsoft.com/office/drawing/2014/main" val="181239189"/>
                  </a:ext>
                </a:extLst>
              </a:tr>
              <a:tr h="780455">
                <a:tc>
                  <a:txBody>
                    <a:bodyPr/>
                    <a:lstStyle/>
                    <a:p>
                      <a:pPr algn="ctr"/>
                      <a:r>
                        <a:rPr lang="en-US" sz="2000" dirty="0"/>
                        <a:t>Neighborhood Preservation</a:t>
                      </a:r>
                    </a:p>
                  </a:txBody>
                  <a:tcPr marL="68580" marR="68580" marT="34290" marB="34290" anchor="ctr"/>
                </a:tc>
                <a:tc>
                  <a:txBody>
                    <a:bodyPr/>
                    <a:lstStyle/>
                    <a:p>
                      <a:pPr algn="ctr"/>
                      <a:r>
                        <a:rPr lang="en-US" sz="2000" dirty="0"/>
                        <a:t>0.15</a:t>
                      </a:r>
                    </a:p>
                  </a:txBody>
                  <a:tcPr marL="68580" marR="68580" marT="34290" marB="34290" anchor="ctr"/>
                </a:tc>
                <a:tc>
                  <a:txBody>
                    <a:bodyPr/>
                    <a:lstStyle/>
                    <a:p>
                      <a:pPr algn="ctr"/>
                      <a:r>
                        <a:rPr lang="en-US" sz="2000" b="1" dirty="0"/>
                        <a:t>0.35</a:t>
                      </a:r>
                    </a:p>
                  </a:txBody>
                  <a:tcPr marL="68580" marR="68580" marT="34290" marB="34290" anchor="ctr"/>
                </a:tc>
                <a:tc>
                  <a:txBody>
                    <a:bodyPr/>
                    <a:lstStyle/>
                    <a:p>
                      <a:pPr algn="ctr"/>
                      <a:r>
                        <a:rPr lang="en-US" sz="2000" dirty="0"/>
                        <a:t>0.3</a:t>
                      </a:r>
                    </a:p>
                  </a:txBody>
                  <a:tcPr marL="68580" marR="68580" marT="34290" marB="34290" anchor="ctr"/>
                </a:tc>
                <a:extLst>
                  <a:ext uri="{0D108BD9-81ED-4DB2-BD59-A6C34878D82A}">
                    <a16:rowId xmlns:a16="http://schemas.microsoft.com/office/drawing/2014/main" val="2880683227"/>
                  </a:ext>
                </a:extLst>
              </a:tr>
            </a:tbl>
          </a:graphicData>
        </a:graphic>
      </p:graphicFrame>
    </p:spTree>
    <p:extLst>
      <p:ext uri="{BB962C8B-B14F-4D97-AF65-F5344CB8AC3E}">
        <p14:creationId xmlns:p14="http://schemas.microsoft.com/office/powerpoint/2010/main" val="3680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5167E2-53F4-DC4B-A67B-CD3F1FC0162D}"/>
              </a:ext>
            </a:extLst>
          </p:cNvPr>
          <p:cNvSpPr txBox="1">
            <a:spLocks noGrp="1"/>
          </p:cNvSpPr>
          <p:nvPr>
            <p:ph type="title"/>
          </p:nvPr>
        </p:nvSpPr>
        <p:spPr>
          <a:xfrm>
            <a:off x="231707" y="285041"/>
            <a:ext cx="8789137" cy="590931"/>
          </a:xfrm>
          <a:prstGeom prst="rect">
            <a:avLst/>
          </a:prstGeom>
          <a:noFill/>
        </p:spPr>
        <p:txBody>
          <a:bodyPr wrap="none" rtlCol="0">
            <a:spAutoFit/>
          </a:bodyPr>
          <a:lstStyle/>
          <a:p>
            <a:r>
              <a:rPr lang="en-US" sz="3600" dirty="0">
                <a:solidFill>
                  <a:schemeClr val="accent2">
                    <a:lumMod val="75000"/>
                  </a:schemeClr>
                </a:solidFill>
                <a:latin typeface="Calibri" panose="020F0502020204030204" pitchFamily="34" charset="0"/>
                <a:cs typeface="Calibri" panose="020F0502020204030204" pitchFamily="34" charset="0"/>
              </a:rPr>
              <a:t>SPX optimizes multiple criteria simultaneously</a:t>
            </a:r>
          </a:p>
        </p:txBody>
      </p:sp>
      <p:sp>
        <p:nvSpPr>
          <p:cNvPr id="5" name="Content Placeholder 4">
            <a:extLst>
              <a:ext uri="{FF2B5EF4-FFF2-40B4-BE49-F238E27FC236}">
                <a16:creationId xmlns:a16="http://schemas.microsoft.com/office/drawing/2014/main" id="{1FE9F90D-0032-8E49-8D0C-11D4293DB1A4}"/>
              </a:ext>
            </a:extLst>
          </p:cNvPr>
          <p:cNvSpPr txBox="1">
            <a:spLocks noGrp="1"/>
          </p:cNvSpPr>
          <p:nvPr>
            <p:ph idx="1"/>
          </p:nvPr>
        </p:nvSpPr>
        <p:spPr>
          <a:xfrm>
            <a:off x="749867" y="1070907"/>
            <a:ext cx="7993842" cy="480131"/>
          </a:xfrm>
          <a:prstGeom prst="rect">
            <a:avLst/>
          </a:prstGeom>
          <a:noFill/>
        </p:spPr>
        <p:txBody>
          <a:bodyPr wrap="square" rtlCol="0">
            <a:spAutoFit/>
          </a:bodyPr>
          <a:lstStyle/>
          <a:p>
            <a:pPr marL="0" indent="0">
              <a:buNone/>
            </a:pPr>
            <a:r>
              <a:rPr lang="en-US" dirty="0">
                <a:solidFill>
                  <a:srgbClr val="FF0000"/>
                </a:solidFill>
              </a:rPr>
              <a:t>Most graph drawing algorithms optimize one criterion</a:t>
            </a:r>
          </a:p>
        </p:txBody>
      </p:sp>
      <p:sp>
        <p:nvSpPr>
          <p:cNvPr id="2" name="Slide Number Placeholder 1">
            <a:extLst>
              <a:ext uri="{FF2B5EF4-FFF2-40B4-BE49-F238E27FC236}">
                <a16:creationId xmlns:a16="http://schemas.microsoft.com/office/drawing/2014/main" id="{9FFC84D8-F584-3B4E-A008-296C19D37B36}"/>
              </a:ext>
            </a:extLst>
          </p:cNvPr>
          <p:cNvSpPr>
            <a:spLocks noGrp="1"/>
          </p:cNvSpPr>
          <p:nvPr>
            <p:ph type="sldNum" sz="quarter" idx="12"/>
          </p:nvPr>
        </p:nvSpPr>
        <p:spPr/>
        <p:txBody>
          <a:bodyPr/>
          <a:lstStyle/>
          <a:p>
            <a:fld id="{99B53B0C-7A28-E14B-ACE4-12EE0EFAA2E4}" type="slidenum">
              <a:rPr lang="en-US" smtClean="0"/>
              <a:t>2</a:t>
            </a:fld>
            <a:endParaRPr lang="en-US" dirty="0"/>
          </a:p>
        </p:txBody>
      </p:sp>
      <p:sp>
        <p:nvSpPr>
          <p:cNvPr id="8" name="TextBox 7">
            <a:extLst>
              <a:ext uri="{FF2B5EF4-FFF2-40B4-BE49-F238E27FC236}">
                <a16:creationId xmlns:a16="http://schemas.microsoft.com/office/drawing/2014/main" id="{E54BC008-1614-ED4C-AC83-9DD938FD6E16}"/>
              </a:ext>
            </a:extLst>
          </p:cNvPr>
          <p:cNvSpPr txBox="1"/>
          <p:nvPr/>
        </p:nvSpPr>
        <p:spPr>
          <a:xfrm>
            <a:off x="749867" y="1562133"/>
            <a:ext cx="7251133" cy="461665"/>
          </a:xfrm>
          <a:prstGeom prst="rect">
            <a:avLst/>
          </a:prstGeom>
          <a:noFill/>
        </p:spPr>
        <p:txBody>
          <a:bodyPr wrap="square" rtlCol="0">
            <a:spAutoFit/>
          </a:bodyPr>
          <a:lstStyle/>
          <a:p>
            <a:r>
              <a:rPr lang="en-US" sz="2400" dirty="0"/>
              <a:t>The layouts produced may be deficient in other criteria</a:t>
            </a:r>
          </a:p>
        </p:txBody>
      </p:sp>
      <p:pic>
        <p:nvPicPr>
          <p:cNvPr id="10" name="Picture 9">
            <a:extLst>
              <a:ext uri="{FF2B5EF4-FFF2-40B4-BE49-F238E27FC236}">
                <a16:creationId xmlns:a16="http://schemas.microsoft.com/office/drawing/2014/main" id="{9C5FD132-D574-464E-B911-C0367826DCD8}"/>
              </a:ext>
            </a:extLst>
          </p:cNvPr>
          <p:cNvPicPr>
            <a:picLocks noChangeAspect="1"/>
          </p:cNvPicPr>
          <p:nvPr/>
        </p:nvPicPr>
        <p:blipFill rotWithShape="1">
          <a:blip r:embed="rId3"/>
          <a:srcRect b="15319"/>
          <a:stretch/>
        </p:blipFill>
        <p:spPr>
          <a:xfrm>
            <a:off x="607432" y="2205384"/>
            <a:ext cx="7644511" cy="1437464"/>
          </a:xfrm>
          <a:prstGeom prst="rect">
            <a:avLst/>
          </a:prstGeom>
        </p:spPr>
      </p:pic>
      <p:sp>
        <p:nvSpPr>
          <p:cNvPr id="11" name="TextBox 10">
            <a:extLst>
              <a:ext uri="{FF2B5EF4-FFF2-40B4-BE49-F238E27FC236}">
                <a16:creationId xmlns:a16="http://schemas.microsoft.com/office/drawing/2014/main" id="{F9443B0B-2CFE-614E-A036-072D9DBB6069}"/>
              </a:ext>
            </a:extLst>
          </p:cNvPr>
          <p:cNvSpPr txBox="1"/>
          <p:nvPr/>
        </p:nvSpPr>
        <p:spPr>
          <a:xfrm>
            <a:off x="592804" y="4032717"/>
            <a:ext cx="8307968" cy="2308324"/>
          </a:xfrm>
          <a:prstGeom prst="rect">
            <a:avLst/>
          </a:prstGeom>
          <a:noFill/>
        </p:spPr>
        <p:txBody>
          <a:bodyPr wrap="square" rtlCol="0">
            <a:spAutoFit/>
          </a:bodyPr>
          <a:lstStyle/>
          <a:p>
            <a:r>
              <a:rPr lang="en-US" sz="2400" dirty="0"/>
              <a:t>Different layouts of a graph from </a:t>
            </a:r>
            <a:r>
              <a:rPr lang="en-US" sz="2400" dirty="0" err="1"/>
              <a:t>gd</a:t>
            </a:r>
            <a:r>
              <a:rPr lang="en-US" sz="2400" dirty="0"/>
              <a:t> 2018 contest on </a:t>
            </a:r>
            <a:r>
              <a:rPr lang="en-US" sz="2400" b="1" dirty="0"/>
              <a:t>crossing angle maximization </a:t>
            </a:r>
            <a:r>
              <a:rPr lang="en-US" sz="2400" dirty="0"/>
              <a:t>(automatic)</a:t>
            </a:r>
          </a:p>
          <a:p>
            <a:r>
              <a:rPr lang="en-US" sz="2400" dirty="0"/>
              <a:t>(a) </a:t>
            </a:r>
            <a:r>
              <a:rPr lang="en-US" sz="2400" dirty="0" err="1"/>
              <a:t>Bekos</a:t>
            </a:r>
            <a:r>
              <a:rPr lang="en-US" sz="2400" dirty="0"/>
              <a:t> et al. 2018 (Tübingen), winner 2018 contest</a:t>
            </a:r>
          </a:p>
          <a:p>
            <a:r>
              <a:rPr lang="en-US" sz="2400" dirty="0"/>
              <a:t>(b) </a:t>
            </a:r>
            <a:r>
              <a:rPr lang="en-US" sz="2400" dirty="0" err="1"/>
              <a:t>Demel</a:t>
            </a:r>
            <a:r>
              <a:rPr lang="en-US" sz="2400" dirty="0"/>
              <a:t> et al. 2018 (KIT), winner 2017 contest</a:t>
            </a:r>
          </a:p>
          <a:p>
            <a:r>
              <a:rPr lang="en-US" sz="2400" dirty="0"/>
              <a:t>(c, d) SPX with different </a:t>
            </a:r>
            <a:r>
              <a:rPr lang="en-US" sz="2400" b="1" dirty="0"/>
              <a:t>balance of stress, crossing angle, and edge crossings</a:t>
            </a:r>
          </a:p>
        </p:txBody>
      </p:sp>
      <p:sp>
        <p:nvSpPr>
          <p:cNvPr id="3" name="TextBox 2">
            <a:extLst>
              <a:ext uri="{FF2B5EF4-FFF2-40B4-BE49-F238E27FC236}">
                <a16:creationId xmlns:a16="http://schemas.microsoft.com/office/drawing/2014/main" id="{6FC7B9FA-6591-7F40-92D7-FB2A035812D8}"/>
              </a:ext>
            </a:extLst>
          </p:cNvPr>
          <p:cNvSpPr txBox="1"/>
          <p:nvPr/>
        </p:nvSpPr>
        <p:spPr>
          <a:xfrm>
            <a:off x="881888" y="3571430"/>
            <a:ext cx="476412" cy="415498"/>
          </a:xfrm>
          <a:prstGeom prst="rect">
            <a:avLst/>
          </a:prstGeom>
          <a:noFill/>
        </p:spPr>
        <p:txBody>
          <a:bodyPr wrap="square" rtlCol="0">
            <a:spAutoFit/>
          </a:bodyPr>
          <a:lstStyle/>
          <a:p>
            <a:r>
              <a:rPr lang="en-US" sz="2100" dirty="0"/>
              <a:t>(a)</a:t>
            </a:r>
          </a:p>
        </p:txBody>
      </p:sp>
      <p:sp>
        <p:nvSpPr>
          <p:cNvPr id="6" name="TextBox 5">
            <a:extLst>
              <a:ext uri="{FF2B5EF4-FFF2-40B4-BE49-F238E27FC236}">
                <a16:creationId xmlns:a16="http://schemas.microsoft.com/office/drawing/2014/main" id="{974DDFA5-FE05-AD4F-8F92-40F05843FD48}"/>
              </a:ext>
            </a:extLst>
          </p:cNvPr>
          <p:cNvSpPr txBox="1"/>
          <p:nvPr/>
        </p:nvSpPr>
        <p:spPr>
          <a:xfrm>
            <a:off x="3173468" y="3571430"/>
            <a:ext cx="489236" cy="415498"/>
          </a:xfrm>
          <a:prstGeom prst="rect">
            <a:avLst/>
          </a:prstGeom>
          <a:noFill/>
        </p:spPr>
        <p:txBody>
          <a:bodyPr wrap="square" rtlCol="0">
            <a:spAutoFit/>
          </a:bodyPr>
          <a:lstStyle/>
          <a:p>
            <a:r>
              <a:rPr lang="en-US" sz="2100" dirty="0"/>
              <a:t>(b)</a:t>
            </a:r>
          </a:p>
        </p:txBody>
      </p:sp>
      <p:sp>
        <p:nvSpPr>
          <p:cNvPr id="7" name="TextBox 6">
            <a:extLst>
              <a:ext uri="{FF2B5EF4-FFF2-40B4-BE49-F238E27FC236}">
                <a16:creationId xmlns:a16="http://schemas.microsoft.com/office/drawing/2014/main" id="{8D1BE8C8-8CE1-D449-B0EC-B3066887DFB4}"/>
              </a:ext>
            </a:extLst>
          </p:cNvPr>
          <p:cNvSpPr txBox="1"/>
          <p:nvPr/>
        </p:nvSpPr>
        <p:spPr>
          <a:xfrm>
            <a:off x="5160865" y="3571430"/>
            <a:ext cx="461986" cy="415498"/>
          </a:xfrm>
          <a:prstGeom prst="rect">
            <a:avLst/>
          </a:prstGeom>
          <a:noFill/>
        </p:spPr>
        <p:txBody>
          <a:bodyPr wrap="square" rtlCol="0">
            <a:spAutoFit/>
          </a:bodyPr>
          <a:lstStyle/>
          <a:p>
            <a:r>
              <a:rPr lang="en-US" sz="2100" dirty="0"/>
              <a:t>(c)</a:t>
            </a:r>
          </a:p>
        </p:txBody>
      </p:sp>
      <p:sp>
        <p:nvSpPr>
          <p:cNvPr id="9" name="TextBox 8">
            <a:extLst>
              <a:ext uri="{FF2B5EF4-FFF2-40B4-BE49-F238E27FC236}">
                <a16:creationId xmlns:a16="http://schemas.microsoft.com/office/drawing/2014/main" id="{FC5CAA30-96B1-A241-B06F-8DCACFFA1A2F}"/>
              </a:ext>
            </a:extLst>
          </p:cNvPr>
          <p:cNvSpPr txBox="1"/>
          <p:nvPr/>
        </p:nvSpPr>
        <p:spPr>
          <a:xfrm>
            <a:off x="7116572" y="3571430"/>
            <a:ext cx="489236" cy="415498"/>
          </a:xfrm>
          <a:prstGeom prst="rect">
            <a:avLst/>
          </a:prstGeom>
          <a:noFill/>
        </p:spPr>
        <p:txBody>
          <a:bodyPr wrap="square" rtlCol="0">
            <a:spAutoFit/>
          </a:bodyPr>
          <a:lstStyle/>
          <a:p>
            <a:r>
              <a:rPr lang="en-US" sz="2100" dirty="0"/>
              <a:t>(d)</a:t>
            </a:r>
          </a:p>
        </p:txBody>
      </p:sp>
    </p:spTree>
    <p:extLst>
      <p:ext uri="{BB962C8B-B14F-4D97-AF65-F5344CB8AC3E}">
        <p14:creationId xmlns:p14="http://schemas.microsoft.com/office/powerpoint/2010/main" val="22526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244D-8830-C242-AEF8-A12E9A385C91}"/>
              </a:ext>
            </a:extLst>
          </p:cNvPr>
          <p:cNvSpPr>
            <a:spLocks noGrp="1"/>
          </p:cNvSpPr>
          <p:nvPr>
            <p:ph type="title"/>
          </p:nvPr>
        </p:nvSpPr>
        <p:spPr>
          <a:xfrm>
            <a:off x="4132384" y="1689100"/>
            <a:ext cx="4617915" cy="1986042"/>
          </a:xfrm>
        </p:spPr>
        <p:txBody>
          <a:bodyPr>
            <a:normAutofit/>
          </a:bodyPr>
          <a:lstStyle/>
          <a:p>
            <a:r>
              <a:rPr lang="en-US" dirty="0">
                <a:solidFill>
                  <a:schemeClr val="accent2">
                    <a:lumMod val="75000"/>
                  </a:schemeClr>
                </a:solidFill>
                <a:latin typeface="Calibri" panose="020F0502020204030204" pitchFamily="34" charset="0"/>
                <a:cs typeface="Calibri" panose="020F0502020204030204" pitchFamily="34" charset="0"/>
              </a:rPr>
              <a:t>More drawings of community graphs </a:t>
            </a:r>
          </a:p>
        </p:txBody>
      </p:sp>
      <p:sp>
        <p:nvSpPr>
          <p:cNvPr id="4" name="Slide Number Placeholder 3">
            <a:extLst>
              <a:ext uri="{FF2B5EF4-FFF2-40B4-BE49-F238E27FC236}">
                <a16:creationId xmlns:a16="http://schemas.microsoft.com/office/drawing/2014/main" id="{0D6373A7-6A44-0846-8783-43C9CE581783}"/>
              </a:ext>
            </a:extLst>
          </p:cNvPr>
          <p:cNvSpPr>
            <a:spLocks noGrp="1"/>
          </p:cNvSpPr>
          <p:nvPr>
            <p:ph type="sldNum" sz="quarter" idx="12"/>
          </p:nvPr>
        </p:nvSpPr>
        <p:spPr>
          <a:xfrm>
            <a:off x="6457950" y="5624513"/>
            <a:ext cx="2057400" cy="273844"/>
          </a:xfrm>
        </p:spPr>
        <p:txBody>
          <a:bodyPr/>
          <a:lstStyle/>
          <a:p>
            <a:fld id="{99B53B0C-7A28-E14B-ACE4-12EE0EFAA2E4}" type="slidenum">
              <a:rPr lang="en-US" smtClean="0"/>
              <a:t>20</a:t>
            </a:fld>
            <a:endParaRPr lang="en-US"/>
          </a:p>
        </p:txBody>
      </p:sp>
      <p:pic>
        <p:nvPicPr>
          <p:cNvPr id="7" name="Picture 6">
            <a:extLst>
              <a:ext uri="{FF2B5EF4-FFF2-40B4-BE49-F238E27FC236}">
                <a16:creationId xmlns:a16="http://schemas.microsoft.com/office/drawing/2014/main" id="{F47C9421-D1E5-3645-B0B1-50F55594D319}"/>
              </a:ext>
            </a:extLst>
          </p:cNvPr>
          <p:cNvPicPr>
            <a:picLocks noChangeAspect="1"/>
          </p:cNvPicPr>
          <p:nvPr/>
        </p:nvPicPr>
        <p:blipFill>
          <a:blip r:embed="rId2"/>
          <a:stretch>
            <a:fillRect/>
          </a:stretch>
        </p:blipFill>
        <p:spPr>
          <a:xfrm flipH="1">
            <a:off x="386201" y="523988"/>
            <a:ext cx="3350820" cy="6007783"/>
          </a:xfrm>
          <a:prstGeom prst="rect">
            <a:avLst/>
          </a:prstGeom>
        </p:spPr>
      </p:pic>
      <p:sp>
        <p:nvSpPr>
          <p:cNvPr id="9" name="TextBox 8">
            <a:extLst>
              <a:ext uri="{FF2B5EF4-FFF2-40B4-BE49-F238E27FC236}">
                <a16:creationId xmlns:a16="http://schemas.microsoft.com/office/drawing/2014/main" id="{2F3A933D-AFB3-EF49-95EE-1A3F159D102B}"/>
              </a:ext>
            </a:extLst>
          </p:cNvPr>
          <p:cNvSpPr txBox="1"/>
          <p:nvPr/>
        </p:nvSpPr>
        <p:spPr>
          <a:xfrm>
            <a:off x="384537" y="122966"/>
            <a:ext cx="1230786" cy="430887"/>
          </a:xfrm>
          <a:prstGeom prst="rect">
            <a:avLst/>
          </a:prstGeom>
          <a:noFill/>
        </p:spPr>
        <p:txBody>
          <a:bodyPr wrap="none" rtlCol="0">
            <a:spAutoFit/>
          </a:bodyPr>
          <a:lstStyle/>
          <a:p>
            <a:r>
              <a:rPr lang="en-US" sz="2200" dirty="0"/>
              <a:t>Tübingen</a:t>
            </a:r>
          </a:p>
        </p:txBody>
      </p:sp>
      <p:sp>
        <p:nvSpPr>
          <p:cNvPr id="11" name="TextBox 10">
            <a:extLst>
              <a:ext uri="{FF2B5EF4-FFF2-40B4-BE49-F238E27FC236}">
                <a16:creationId xmlns:a16="http://schemas.microsoft.com/office/drawing/2014/main" id="{D18814E3-DBB5-4D46-A9A9-0AEAFC96119F}"/>
              </a:ext>
            </a:extLst>
          </p:cNvPr>
          <p:cNvSpPr txBox="1"/>
          <p:nvPr/>
        </p:nvSpPr>
        <p:spPr>
          <a:xfrm>
            <a:off x="1788722" y="127000"/>
            <a:ext cx="538930" cy="430887"/>
          </a:xfrm>
          <a:prstGeom prst="rect">
            <a:avLst/>
          </a:prstGeom>
          <a:noFill/>
        </p:spPr>
        <p:txBody>
          <a:bodyPr wrap="none" rtlCol="0">
            <a:spAutoFit/>
          </a:bodyPr>
          <a:lstStyle/>
          <a:p>
            <a:r>
              <a:rPr lang="en-US" sz="2200" dirty="0"/>
              <a:t>KIT</a:t>
            </a:r>
          </a:p>
        </p:txBody>
      </p:sp>
      <p:sp>
        <p:nvSpPr>
          <p:cNvPr id="13" name="TextBox 12">
            <a:extLst>
              <a:ext uri="{FF2B5EF4-FFF2-40B4-BE49-F238E27FC236}">
                <a16:creationId xmlns:a16="http://schemas.microsoft.com/office/drawing/2014/main" id="{A802919D-9203-1D42-8790-F20AAAB1755F}"/>
              </a:ext>
            </a:extLst>
          </p:cNvPr>
          <p:cNvSpPr txBox="1"/>
          <p:nvPr/>
        </p:nvSpPr>
        <p:spPr>
          <a:xfrm>
            <a:off x="2833105" y="122966"/>
            <a:ext cx="601447" cy="430887"/>
          </a:xfrm>
          <a:prstGeom prst="rect">
            <a:avLst/>
          </a:prstGeom>
          <a:noFill/>
        </p:spPr>
        <p:txBody>
          <a:bodyPr wrap="none" rtlCol="0">
            <a:spAutoFit/>
          </a:bodyPr>
          <a:lstStyle/>
          <a:p>
            <a:r>
              <a:rPr lang="en-US" sz="2200" dirty="0"/>
              <a:t>SPX</a:t>
            </a:r>
          </a:p>
        </p:txBody>
      </p:sp>
    </p:spTree>
    <p:extLst>
      <p:ext uri="{BB962C8B-B14F-4D97-AF65-F5344CB8AC3E}">
        <p14:creationId xmlns:p14="http://schemas.microsoft.com/office/powerpoint/2010/main" val="313590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1CF5EB-C5B6-7541-8C28-F7A1F132D355}"/>
              </a:ext>
            </a:extLst>
          </p:cNvPr>
          <p:cNvSpPr>
            <a:spLocks noGrp="1"/>
          </p:cNvSpPr>
          <p:nvPr>
            <p:ph type="sldNum" sz="quarter" idx="12"/>
          </p:nvPr>
        </p:nvSpPr>
        <p:spPr/>
        <p:txBody>
          <a:bodyPr/>
          <a:lstStyle/>
          <a:p>
            <a:fld id="{99B53B0C-7A28-E14B-ACE4-12EE0EFAA2E4}" type="slidenum">
              <a:rPr lang="en-US" smtClean="0"/>
              <a:t>21</a:t>
            </a:fld>
            <a:endParaRPr lang="en-US"/>
          </a:p>
        </p:txBody>
      </p:sp>
      <p:pic>
        <p:nvPicPr>
          <p:cNvPr id="6" name="Picture 5">
            <a:extLst>
              <a:ext uri="{FF2B5EF4-FFF2-40B4-BE49-F238E27FC236}">
                <a16:creationId xmlns:a16="http://schemas.microsoft.com/office/drawing/2014/main" id="{46C9BD0A-4BD1-7849-AB88-4C4B945E5A75}"/>
              </a:ext>
            </a:extLst>
          </p:cNvPr>
          <p:cNvPicPr>
            <a:picLocks noChangeAspect="1"/>
          </p:cNvPicPr>
          <p:nvPr/>
        </p:nvPicPr>
        <p:blipFill rotWithShape="1">
          <a:blip r:embed="rId3"/>
          <a:srcRect l="73787" t="74161"/>
          <a:stretch/>
        </p:blipFill>
        <p:spPr>
          <a:xfrm>
            <a:off x="2703647" y="669620"/>
            <a:ext cx="3827720" cy="3773147"/>
          </a:xfrm>
          <a:prstGeom prst="rect">
            <a:avLst/>
          </a:prstGeom>
        </p:spPr>
      </p:pic>
      <p:pic>
        <p:nvPicPr>
          <p:cNvPr id="8" name="Picture 7">
            <a:extLst>
              <a:ext uri="{FF2B5EF4-FFF2-40B4-BE49-F238E27FC236}">
                <a16:creationId xmlns:a16="http://schemas.microsoft.com/office/drawing/2014/main" id="{027B6BBB-05E6-394B-A559-58195EB2C310}"/>
              </a:ext>
            </a:extLst>
          </p:cNvPr>
          <p:cNvPicPr>
            <a:picLocks noChangeAspect="1"/>
          </p:cNvPicPr>
          <p:nvPr/>
        </p:nvPicPr>
        <p:blipFill rotWithShape="1">
          <a:blip r:embed="rId3"/>
          <a:srcRect l="18475" t="73799" r="72222" b="16720"/>
          <a:stretch/>
        </p:blipFill>
        <p:spPr>
          <a:xfrm>
            <a:off x="7030868" y="2169730"/>
            <a:ext cx="1754372" cy="1788180"/>
          </a:xfrm>
          <a:prstGeom prst="rect">
            <a:avLst/>
          </a:prstGeom>
        </p:spPr>
      </p:pic>
      <p:sp>
        <p:nvSpPr>
          <p:cNvPr id="11" name="TextBox 10">
            <a:extLst>
              <a:ext uri="{FF2B5EF4-FFF2-40B4-BE49-F238E27FC236}">
                <a16:creationId xmlns:a16="http://schemas.microsoft.com/office/drawing/2014/main" id="{4F934189-57FF-4242-8952-03CEA87A1072}"/>
              </a:ext>
            </a:extLst>
          </p:cNvPr>
          <p:cNvSpPr txBox="1"/>
          <p:nvPr/>
        </p:nvSpPr>
        <p:spPr>
          <a:xfrm>
            <a:off x="3905196" y="4583833"/>
            <a:ext cx="1533305" cy="461665"/>
          </a:xfrm>
          <a:prstGeom prst="rect">
            <a:avLst/>
          </a:prstGeom>
          <a:noFill/>
        </p:spPr>
        <p:txBody>
          <a:bodyPr wrap="none" rtlCol="0">
            <a:spAutoFit/>
          </a:bodyPr>
          <a:lstStyle/>
          <a:p>
            <a:r>
              <a:rPr lang="en-US" sz="2400" dirty="0"/>
              <a:t>log (stress)</a:t>
            </a:r>
          </a:p>
        </p:txBody>
      </p:sp>
      <p:sp>
        <p:nvSpPr>
          <p:cNvPr id="12" name="TextBox 11">
            <a:extLst>
              <a:ext uri="{FF2B5EF4-FFF2-40B4-BE49-F238E27FC236}">
                <a16:creationId xmlns:a16="http://schemas.microsoft.com/office/drawing/2014/main" id="{F69666A0-7FEB-6648-9F85-0BE51497F861}"/>
              </a:ext>
            </a:extLst>
          </p:cNvPr>
          <p:cNvSpPr txBox="1"/>
          <p:nvPr/>
        </p:nvSpPr>
        <p:spPr>
          <a:xfrm>
            <a:off x="877860" y="2140694"/>
            <a:ext cx="1316258" cy="830997"/>
          </a:xfrm>
          <a:prstGeom prst="rect">
            <a:avLst/>
          </a:prstGeom>
          <a:noFill/>
        </p:spPr>
        <p:txBody>
          <a:bodyPr wrap="none" rtlCol="0">
            <a:spAutoFit/>
          </a:bodyPr>
          <a:lstStyle/>
          <a:p>
            <a:pPr algn="ctr"/>
            <a:r>
              <a:rPr lang="en-US" sz="2400" dirty="0" err="1"/>
              <a:t>num</a:t>
            </a:r>
            <a:endParaRPr lang="en-US" sz="2400" dirty="0"/>
          </a:p>
          <a:p>
            <a:pPr algn="ctr"/>
            <a:r>
              <a:rPr lang="en-US" sz="2400" dirty="0"/>
              <a:t>crossings</a:t>
            </a:r>
          </a:p>
        </p:txBody>
      </p:sp>
      <p:cxnSp>
        <p:nvCxnSpPr>
          <p:cNvPr id="14" name="Straight Arrow Connector 13">
            <a:extLst>
              <a:ext uri="{FF2B5EF4-FFF2-40B4-BE49-F238E27FC236}">
                <a16:creationId xmlns:a16="http://schemas.microsoft.com/office/drawing/2014/main" id="{63FC939D-5716-8749-9685-48DC9F674C5E}"/>
              </a:ext>
            </a:extLst>
          </p:cNvPr>
          <p:cNvCxnSpPr/>
          <p:nvPr/>
        </p:nvCxnSpPr>
        <p:spPr>
          <a:xfrm flipH="1">
            <a:off x="3342033" y="4374549"/>
            <a:ext cx="288757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FEC590-61C2-B740-9C62-380A471AA41D}"/>
              </a:ext>
            </a:extLst>
          </p:cNvPr>
          <p:cNvSpPr txBox="1"/>
          <p:nvPr/>
        </p:nvSpPr>
        <p:spPr>
          <a:xfrm>
            <a:off x="5764970" y="4423722"/>
            <a:ext cx="655949" cy="461665"/>
          </a:xfrm>
          <a:prstGeom prst="rect">
            <a:avLst/>
          </a:prstGeom>
          <a:noFill/>
        </p:spPr>
        <p:txBody>
          <a:bodyPr wrap="none" rtlCol="0">
            <a:spAutoFit/>
          </a:bodyPr>
          <a:lstStyle/>
          <a:p>
            <a:r>
              <a:rPr lang="en-US" sz="2400" dirty="0">
                <a:solidFill>
                  <a:srgbClr val="FF0000"/>
                </a:solidFill>
              </a:rPr>
              <a:t>bad</a:t>
            </a:r>
          </a:p>
        </p:txBody>
      </p:sp>
      <p:sp>
        <p:nvSpPr>
          <p:cNvPr id="16" name="TextBox 15">
            <a:extLst>
              <a:ext uri="{FF2B5EF4-FFF2-40B4-BE49-F238E27FC236}">
                <a16:creationId xmlns:a16="http://schemas.microsoft.com/office/drawing/2014/main" id="{BAE3E417-1664-614D-8F13-4BCCB0A79E20}"/>
              </a:ext>
            </a:extLst>
          </p:cNvPr>
          <p:cNvSpPr txBox="1"/>
          <p:nvPr/>
        </p:nvSpPr>
        <p:spPr>
          <a:xfrm>
            <a:off x="2559883" y="4423722"/>
            <a:ext cx="812530" cy="461665"/>
          </a:xfrm>
          <a:prstGeom prst="rect">
            <a:avLst/>
          </a:prstGeom>
          <a:noFill/>
        </p:spPr>
        <p:txBody>
          <a:bodyPr wrap="none" rtlCol="0">
            <a:spAutoFit/>
          </a:bodyPr>
          <a:lstStyle/>
          <a:p>
            <a:r>
              <a:rPr lang="en-US" sz="2400" dirty="0">
                <a:solidFill>
                  <a:schemeClr val="accent6"/>
                </a:solidFill>
              </a:rPr>
              <a:t>good</a:t>
            </a:r>
          </a:p>
        </p:txBody>
      </p:sp>
      <p:cxnSp>
        <p:nvCxnSpPr>
          <p:cNvPr id="18" name="Straight Arrow Connector 17">
            <a:extLst>
              <a:ext uri="{FF2B5EF4-FFF2-40B4-BE49-F238E27FC236}">
                <a16:creationId xmlns:a16="http://schemas.microsoft.com/office/drawing/2014/main" id="{82C9053C-CF55-3E47-825E-483502F7EEF6}"/>
              </a:ext>
            </a:extLst>
          </p:cNvPr>
          <p:cNvCxnSpPr/>
          <p:nvPr/>
        </p:nvCxnSpPr>
        <p:spPr>
          <a:xfrm>
            <a:off x="2703647" y="882638"/>
            <a:ext cx="0" cy="3075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6974BA-EC3E-2D4D-AC25-FB615C0610F4}"/>
              </a:ext>
            </a:extLst>
          </p:cNvPr>
          <p:cNvSpPr txBox="1"/>
          <p:nvPr/>
        </p:nvSpPr>
        <p:spPr>
          <a:xfrm>
            <a:off x="1777244" y="774975"/>
            <a:ext cx="655949" cy="461665"/>
          </a:xfrm>
          <a:prstGeom prst="rect">
            <a:avLst/>
          </a:prstGeom>
          <a:noFill/>
        </p:spPr>
        <p:txBody>
          <a:bodyPr wrap="none" rtlCol="0">
            <a:spAutoFit/>
          </a:bodyPr>
          <a:lstStyle/>
          <a:p>
            <a:r>
              <a:rPr lang="en-US" sz="2400" dirty="0">
                <a:solidFill>
                  <a:srgbClr val="FF0000"/>
                </a:solidFill>
              </a:rPr>
              <a:t>bad</a:t>
            </a:r>
          </a:p>
        </p:txBody>
      </p:sp>
      <p:sp>
        <p:nvSpPr>
          <p:cNvPr id="20" name="TextBox 19">
            <a:extLst>
              <a:ext uri="{FF2B5EF4-FFF2-40B4-BE49-F238E27FC236}">
                <a16:creationId xmlns:a16="http://schemas.microsoft.com/office/drawing/2014/main" id="{8F1F5EAD-C888-1041-A5C9-316C563319FA}"/>
              </a:ext>
            </a:extLst>
          </p:cNvPr>
          <p:cNvSpPr txBox="1"/>
          <p:nvPr/>
        </p:nvSpPr>
        <p:spPr>
          <a:xfrm>
            <a:off x="2294357" y="3967703"/>
            <a:ext cx="812530" cy="461665"/>
          </a:xfrm>
          <a:prstGeom prst="rect">
            <a:avLst/>
          </a:prstGeom>
          <a:noFill/>
        </p:spPr>
        <p:txBody>
          <a:bodyPr wrap="none" rtlCol="0">
            <a:spAutoFit/>
          </a:bodyPr>
          <a:lstStyle/>
          <a:p>
            <a:r>
              <a:rPr lang="en-US" sz="2400" dirty="0">
                <a:solidFill>
                  <a:srgbClr val="00B050"/>
                </a:solidFill>
              </a:rPr>
              <a:t>good</a:t>
            </a:r>
          </a:p>
        </p:txBody>
      </p:sp>
      <p:sp>
        <p:nvSpPr>
          <p:cNvPr id="21" name="TextBox 20">
            <a:extLst>
              <a:ext uri="{FF2B5EF4-FFF2-40B4-BE49-F238E27FC236}">
                <a16:creationId xmlns:a16="http://schemas.microsoft.com/office/drawing/2014/main" id="{772DA120-11E1-714F-8C4E-96542257D233}"/>
              </a:ext>
            </a:extLst>
          </p:cNvPr>
          <p:cNvSpPr txBox="1"/>
          <p:nvPr/>
        </p:nvSpPr>
        <p:spPr>
          <a:xfrm>
            <a:off x="637009" y="5324362"/>
            <a:ext cx="8064476" cy="954107"/>
          </a:xfrm>
          <a:prstGeom prst="rect">
            <a:avLst/>
          </a:prstGeom>
          <a:noFill/>
        </p:spPr>
        <p:txBody>
          <a:bodyPr wrap="square" rtlCol="0">
            <a:spAutoFit/>
          </a:bodyPr>
          <a:lstStyle/>
          <a:p>
            <a:r>
              <a:rPr lang="en-US" sz="2800" dirty="0"/>
              <a:t>Pairwise comparison between stress and edge crossings for 3 algorithms on 25 community graphs </a:t>
            </a:r>
          </a:p>
        </p:txBody>
      </p:sp>
      <p:sp>
        <p:nvSpPr>
          <p:cNvPr id="22" name="TextBox 21">
            <a:extLst>
              <a:ext uri="{FF2B5EF4-FFF2-40B4-BE49-F238E27FC236}">
                <a16:creationId xmlns:a16="http://schemas.microsoft.com/office/drawing/2014/main" id="{210DB75D-89B2-AE4E-95A0-872D69B8466D}"/>
              </a:ext>
            </a:extLst>
          </p:cNvPr>
          <p:cNvSpPr txBox="1"/>
          <p:nvPr/>
        </p:nvSpPr>
        <p:spPr>
          <a:xfrm>
            <a:off x="7156382" y="1686553"/>
            <a:ext cx="1545103" cy="461665"/>
          </a:xfrm>
          <a:prstGeom prst="rect">
            <a:avLst/>
          </a:prstGeom>
          <a:noFill/>
        </p:spPr>
        <p:txBody>
          <a:bodyPr wrap="none" rtlCol="0">
            <a:spAutoFit/>
          </a:bodyPr>
          <a:lstStyle/>
          <a:p>
            <a:r>
              <a:rPr lang="en-US" sz="2400" dirty="0"/>
              <a:t>Algorithms</a:t>
            </a:r>
          </a:p>
        </p:txBody>
      </p:sp>
    </p:spTree>
    <p:extLst>
      <p:ext uri="{BB962C8B-B14F-4D97-AF65-F5344CB8AC3E}">
        <p14:creationId xmlns:p14="http://schemas.microsoft.com/office/powerpoint/2010/main" val="153759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7381077-85C2-654C-9E49-0E665589F128}"/>
              </a:ext>
            </a:extLst>
          </p:cNvPr>
          <p:cNvPicPr>
            <a:picLocks noGrp="1" noChangeAspect="1"/>
          </p:cNvPicPr>
          <p:nvPr>
            <p:ph idx="1"/>
          </p:nvPr>
        </p:nvPicPr>
        <p:blipFill>
          <a:blip r:embed="rId3"/>
          <a:stretch>
            <a:fillRect/>
          </a:stretch>
        </p:blipFill>
        <p:spPr>
          <a:xfrm>
            <a:off x="1680057" y="517873"/>
            <a:ext cx="5942013" cy="5942013"/>
          </a:xfrm>
        </p:spPr>
      </p:pic>
      <p:sp>
        <p:nvSpPr>
          <p:cNvPr id="4" name="Slide Number Placeholder 3">
            <a:extLst>
              <a:ext uri="{FF2B5EF4-FFF2-40B4-BE49-F238E27FC236}">
                <a16:creationId xmlns:a16="http://schemas.microsoft.com/office/drawing/2014/main" id="{6E51C704-5EEE-864D-A004-E0B9C1B451F1}"/>
              </a:ext>
            </a:extLst>
          </p:cNvPr>
          <p:cNvSpPr>
            <a:spLocks noGrp="1"/>
          </p:cNvSpPr>
          <p:nvPr>
            <p:ph type="sldNum" sz="quarter" idx="12"/>
          </p:nvPr>
        </p:nvSpPr>
        <p:spPr/>
        <p:txBody>
          <a:bodyPr/>
          <a:lstStyle/>
          <a:p>
            <a:fld id="{99B53B0C-7A28-E14B-ACE4-12EE0EFAA2E4}" type="slidenum">
              <a:rPr lang="en-US" smtClean="0"/>
              <a:t>22</a:t>
            </a:fld>
            <a:endParaRPr lang="en-US"/>
          </a:p>
        </p:txBody>
      </p:sp>
      <p:pic>
        <p:nvPicPr>
          <p:cNvPr id="7" name="Picture 6">
            <a:extLst>
              <a:ext uri="{FF2B5EF4-FFF2-40B4-BE49-F238E27FC236}">
                <a16:creationId xmlns:a16="http://schemas.microsoft.com/office/drawing/2014/main" id="{88C2EE1F-D5BC-0346-BD0C-550DA5F9BCCD}"/>
              </a:ext>
            </a:extLst>
          </p:cNvPr>
          <p:cNvPicPr>
            <a:picLocks noChangeAspect="1"/>
          </p:cNvPicPr>
          <p:nvPr/>
        </p:nvPicPr>
        <p:blipFill rotWithShape="1">
          <a:blip r:embed="rId3"/>
          <a:srcRect l="18475" t="73799" r="72222" b="16720"/>
          <a:stretch/>
        </p:blipFill>
        <p:spPr>
          <a:xfrm>
            <a:off x="108186" y="2746269"/>
            <a:ext cx="1754372" cy="1788180"/>
          </a:xfrm>
          <a:prstGeom prst="rect">
            <a:avLst/>
          </a:prstGeom>
        </p:spPr>
      </p:pic>
      <p:sp>
        <p:nvSpPr>
          <p:cNvPr id="8" name="Rectangle 7">
            <a:extLst>
              <a:ext uri="{FF2B5EF4-FFF2-40B4-BE49-F238E27FC236}">
                <a16:creationId xmlns:a16="http://schemas.microsoft.com/office/drawing/2014/main" id="{ED85FD6E-342B-284B-B60C-3FC223124D40}"/>
              </a:ext>
            </a:extLst>
          </p:cNvPr>
          <p:cNvSpPr/>
          <p:nvPr/>
        </p:nvSpPr>
        <p:spPr>
          <a:xfrm>
            <a:off x="2794225" y="4813946"/>
            <a:ext cx="649337" cy="52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D4860239-1814-0C40-87A3-E659FC73FB33}"/>
              </a:ext>
            </a:extLst>
          </p:cNvPr>
          <p:cNvSpPr txBox="1"/>
          <p:nvPr/>
        </p:nvSpPr>
        <p:spPr>
          <a:xfrm>
            <a:off x="212820" y="2284604"/>
            <a:ext cx="1545103" cy="461665"/>
          </a:xfrm>
          <a:prstGeom prst="rect">
            <a:avLst/>
          </a:prstGeom>
          <a:noFill/>
        </p:spPr>
        <p:txBody>
          <a:bodyPr wrap="none" rtlCol="0">
            <a:spAutoFit/>
          </a:bodyPr>
          <a:lstStyle/>
          <a:p>
            <a:r>
              <a:rPr lang="en-US" sz="2400" dirty="0"/>
              <a:t>Algorithms</a:t>
            </a:r>
          </a:p>
        </p:txBody>
      </p:sp>
      <p:sp>
        <p:nvSpPr>
          <p:cNvPr id="10" name="TextBox 9">
            <a:extLst>
              <a:ext uri="{FF2B5EF4-FFF2-40B4-BE49-F238E27FC236}">
                <a16:creationId xmlns:a16="http://schemas.microsoft.com/office/drawing/2014/main" id="{67E66F7F-56FF-344F-9210-DDE390CB31A2}"/>
              </a:ext>
            </a:extLst>
          </p:cNvPr>
          <p:cNvSpPr txBox="1"/>
          <p:nvPr/>
        </p:nvSpPr>
        <p:spPr>
          <a:xfrm>
            <a:off x="212820" y="5938492"/>
            <a:ext cx="3033074" cy="415498"/>
          </a:xfrm>
          <a:prstGeom prst="rect">
            <a:avLst/>
          </a:prstGeom>
          <a:noFill/>
        </p:spPr>
        <p:txBody>
          <a:bodyPr wrap="none" rtlCol="0">
            <a:spAutoFit/>
          </a:bodyPr>
          <a:lstStyle/>
          <a:p>
            <a:r>
              <a:rPr lang="en-US" sz="2100" dirty="0"/>
              <a:t>Lower left corner is better</a:t>
            </a:r>
          </a:p>
        </p:txBody>
      </p:sp>
      <p:sp>
        <p:nvSpPr>
          <p:cNvPr id="11" name="TextBox 10">
            <a:extLst>
              <a:ext uri="{FF2B5EF4-FFF2-40B4-BE49-F238E27FC236}">
                <a16:creationId xmlns:a16="http://schemas.microsoft.com/office/drawing/2014/main" id="{BE6FBAF2-C14C-894C-A10B-E34E2D7E0A10}"/>
              </a:ext>
            </a:extLst>
          </p:cNvPr>
          <p:cNvSpPr txBox="1"/>
          <p:nvPr/>
        </p:nvSpPr>
        <p:spPr>
          <a:xfrm>
            <a:off x="6362863" y="190500"/>
            <a:ext cx="1145698" cy="369332"/>
          </a:xfrm>
          <a:prstGeom prst="rect">
            <a:avLst/>
          </a:prstGeom>
          <a:noFill/>
        </p:spPr>
        <p:txBody>
          <a:bodyPr wrap="none" rtlCol="0">
            <a:spAutoFit/>
          </a:bodyPr>
          <a:lstStyle/>
          <a:p>
            <a:pPr algn="ctr"/>
            <a:r>
              <a:rPr lang="en-US" dirty="0"/>
              <a:t>log(stress)</a:t>
            </a:r>
          </a:p>
        </p:txBody>
      </p:sp>
      <p:sp>
        <p:nvSpPr>
          <p:cNvPr id="12" name="TextBox 11">
            <a:extLst>
              <a:ext uri="{FF2B5EF4-FFF2-40B4-BE49-F238E27FC236}">
                <a16:creationId xmlns:a16="http://schemas.microsoft.com/office/drawing/2014/main" id="{D70F18CE-C7F2-9340-A580-2C7B17072896}"/>
              </a:ext>
            </a:extLst>
          </p:cNvPr>
          <p:cNvSpPr txBox="1"/>
          <p:nvPr/>
        </p:nvSpPr>
        <p:spPr>
          <a:xfrm>
            <a:off x="6350163" y="6346908"/>
            <a:ext cx="1145698" cy="369332"/>
          </a:xfrm>
          <a:prstGeom prst="rect">
            <a:avLst/>
          </a:prstGeom>
          <a:noFill/>
        </p:spPr>
        <p:txBody>
          <a:bodyPr wrap="none" rtlCol="0">
            <a:spAutoFit/>
          </a:bodyPr>
          <a:lstStyle/>
          <a:p>
            <a:pPr algn="ctr"/>
            <a:r>
              <a:rPr lang="en-US" dirty="0"/>
              <a:t>log(stress)</a:t>
            </a:r>
          </a:p>
        </p:txBody>
      </p:sp>
      <p:sp>
        <p:nvSpPr>
          <p:cNvPr id="13" name="TextBox 12">
            <a:extLst>
              <a:ext uri="{FF2B5EF4-FFF2-40B4-BE49-F238E27FC236}">
                <a16:creationId xmlns:a16="http://schemas.microsoft.com/office/drawing/2014/main" id="{979C43D5-F1DE-1C41-9B84-A2AAF1BA1BA7}"/>
              </a:ext>
            </a:extLst>
          </p:cNvPr>
          <p:cNvSpPr txBox="1"/>
          <p:nvPr/>
        </p:nvSpPr>
        <p:spPr>
          <a:xfrm>
            <a:off x="4984883" y="25400"/>
            <a:ext cx="1033746" cy="646331"/>
          </a:xfrm>
          <a:prstGeom prst="rect">
            <a:avLst/>
          </a:prstGeom>
          <a:noFill/>
        </p:spPr>
        <p:txBody>
          <a:bodyPr wrap="none" rtlCol="0">
            <a:spAutoFit/>
          </a:bodyPr>
          <a:lstStyle/>
          <a:p>
            <a:pPr algn="ctr"/>
            <a:r>
              <a:rPr lang="en-US" dirty="0" err="1"/>
              <a:t>num</a:t>
            </a:r>
            <a:endParaRPr lang="en-US" dirty="0"/>
          </a:p>
          <a:p>
            <a:pPr algn="ctr"/>
            <a:r>
              <a:rPr lang="en-US" dirty="0"/>
              <a:t>crossings</a:t>
            </a:r>
          </a:p>
        </p:txBody>
      </p:sp>
      <p:sp>
        <p:nvSpPr>
          <p:cNvPr id="14" name="TextBox 13">
            <a:extLst>
              <a:ext uri="{FF2B5EF4-FFF2-40B4-BE49-F238E27FC236}">
                <a16:creationId xmlns:a16="http://schemas.microsoft.com/office/drawing/2014/main" id="{3C21F891-6D0A-A643-B6A5-1A89025E5B46}"/>
              </a:ext>
            </a:extLst>
          </p:cNvPr>
          <p:cNvSpPr txBox="1"/>
          <p:nvPr/>
        </p:nvSpPr>
        <p:spPr>
          <a:xfrm>
            <a:off x="4984883" y="5279798"/>
            <a:ext cx="1033746" cy="646331"/>
          </a:xfrm>
          <a:prstGeom prst="rect">
            <a:avLst/>
          </a:prstGeom>
          <a:noFill/>
        </p:spPr>
        <p:txBody>
          <a:bodyPr wrap="none" rtlCol="0">
            <a:spAutoFit/>
          </a:bodyPr>
          <a:lstStyle/>
          <a:p>
            <a:pPr algn="ctr"/>
            <a:r>
              <a:rPr lang="en-US" dirty="0" err="1"/>
              <a:t>num</a:t>
            </a:r>
            <a:r>
              <a:rPr lang="en-US" dirty="0"/>
              <a:t> </a:t>
            </a:r>
          </a:p>
          <a:p>
            <a:pPr algn="ctr"/>
            <a:r>
              <a:rPr lang="en-US" dirty="0"/>
              <a:t>crossings</a:t>
            </a:r>
          </a:p>
        </p:txBody>
      </p:sp>
      <p:sp>
        <p:nvSpPr>
          <p:cNvPr id="15" name="TextBox 14">
            <a:extLst>
              <a:ext uri="{FF2B5EF4-FFF2-40B4-BE49-F238E27FC236}">
                <a16:creationId xmlns:a16="http://schemas.microsoft.com/office/drawing/2014/main" id="{B8F10720-77E4-EF45-9A7D-0CC9B535022B}"/>
              </a:ext>
            </a:extLst>
          </p:cNvPr>
          <p:cNvSpPr txBox="1"/>
          <p:nvPr/>
        </p:nvSpPr>
        <p:spPr>
          <a:xfrm>
            <a:off x="7622070" y="5282463"/>
            <a:ext cx="1033746" cy="646331"/>
          </a:xfrm>
          <a:prstGeom prst="rect">
            <a:avLst/>
          </a:prstGeom>
          <a:noFill/>
        </p:spPr>
        <p:txBody>
          <a:bodyPr wrap="none" rtlCol="0">
            <a:spAutoFit/>
          </a:bodyPr>
          <a:lstStyle/>
          <a:p>
            <a:pPr algn="ctr"/>
            <a:r>
              <a:rPr lang="en-US" dirty="0" err="1"/>
              <a:t>num</a:t>
            </a:r>
            <a:r>
              <a:rPr lang="en-US" dirty="0"/>
              <a:t> </a:t>
            </a:r>
          </a:p>
          <a:p>
            <a:pPr algn="ctr"/>
            <a:r>
              <a:rPr lang="en-US" dirty="0"/>
              <a:t>crossings</a:t>
            </a:r>
          </a:p>
        </p:txBody>
      </p:sp>
      <p:sp>
        <p:nvSpPr>
          <p:cNvPr id="16" name="TextBox 15">
            <a:extLst>
              <a:ext uri="{FF2B5EF4-FFF2-40B4-BE49-F238E27FC236}">
                <a16:creationId xmlns:a16="http://schemas.microsoft.com/office/drawing/2014/main" id="{7E23B02D-6EAD-B543-9FF9-6D7A2AD3B7DB}"/>
              </a:ext>
            </a:extLst>
          </p:cNvPr>
          <p:cNvSpPr txBox="1"/>
          <p:nvPr/>
        </p:nvSpPr>
        <p:spPr>
          <a:xfrm>
            <a:off x="2823319" y="3776936"/>
            <a:ext cx="1827744" cy="646331"/>
          </a:xfrm>
          <a:prstGeom prst="rect">
            <a:avLst/>
          </a:prstGeom>
          <a:noFill/>
        </p:spPr>
        <p:txBody>
          <a:bodyPr wrap="none" rtlCol="0">
            <a:spAutoFit/>
          </a:bodyPr>
          <a:lstStyle/>
          <a:p>
            <a:pPr algn="ctr"/>
            <a:r>
              <a:rPr lang="en-US" dirty="0"/>
              <a:t>1 - neighborhood</a:t>
            </a:r>
          </a:p>
          <a:p>
            <a:pPr algn="ctr"/>
            <a:r>
              <a:rPr lang="en-US" dirty="0"/>
              <a:t>Preservation (NP)</a:t>
            </a:r>
          </a:p>
        </p:txBody>
      </p:sp>
      <p:sp>
        <p:nvSpPr>
          <p:cNvPr id="17" name="TextBox 16">
            <a:extLst>
              <a:ext uri="{FF2B5EF4-FFF2-40B4-BE49-F238E27FC236}">
                <a16:creationId xmlns:a16="http://schemas.microsoft.com/office/drawing/2014/main" id="{0EFDEA61-8977-9146-AE6B-573BFE56A117}"/>
              </a:ext>
            </a:extLst>
          </p:cNvPr>
          <p:cNvSpPr txBox="1"/>
          <p:nvPr/>
        </p:nvSpPr>
        <p:spPr>
          <a:xfrm>
            <a:off x="3737191" y="190500"/>
            <a:ext cx="745718" cy="369332"/>
          </a:xfrm>
          <a:prstGeom prst="rect">
            <a:avLst/>
          </a:prstGeom>
          <a:noFill/>
        </p:spPr>
        <p:txBody>
          <a:bodyPr wrap="none" rtlCol="0">
            <a:spAutoFit/>
          </a:bodyPr>
          <a:lstStyle/>
          <a:p>
            <a:pPr algn="ctr"/>
            <a:r>
              <a:rPr lang="en-US" dirty="0"/>
              <a:t>1 - NP</a:t>
            </a:r>
          </a:p>
        </p:txBody>
      </p:sp>
      <p:sp>
        <p:nvSpPr>
          <p:cNvPr id="18" name="TextBox 17">
            <a:extLst>
              <a:ext uri="{FF2B5EF4-FFF2-40B4-BE49-F238E27FC236}">
                <a16:creationId xmlns:a16="http://schemas.microsoft.com/office/drawing/2014/main" id="{425FC783-81E5-3148-9F15-E541DDFB1DD9}"/>
              </a:ext>
            </a:extLst>
          </p:cNvPr>
          <p:cNvSpPr txBox="1"/>
          <p:nvPr/>
        </p:nvSpPr>
        <p:spPr>
          <a:xfrm>
            <a:off x="7627242" y="3915436"/>
            <a:ext cx="745718" cy="369332"/>
          </a:xfrm>
          <a:prstGeom prst="rect">
            <a:avLst/>
          </a:prstGeom>
          <a:noFill/>
        </p:spPr>
        <p:txBody>
          <a:bodyPr wrap="none" rtlCol="0">
            <a:spAutoFit/>
          </a:bodyPr>
          <a:lstStyle/>
          <a:p>
            <a:pPr algn="ctr"/>
            <a:r>
              <a:rPr lang="en-US" dirty="0"/>
              <a:t>1 - NP</a:t>
            </a:r>
          </a:p>
        </p:txBody>
      </p:sp>
      <p:sp>
        <p:nvSpPr>
          <p:cNvPr id="19" name="TextBox 18">
            <a:extLst>
              <a:ext uri="{FF2B5EF4-FFF2-40B4-BE49-F238E27FC236}">
                <a16:creationId xmlns:a16="http://schemas.microsoft.com/office/drawing/2014/main" id="{982DE354-EED7-5C46-84CB-7D2AC997817F}"/>
              </a:ext>
            </a:extLst>
          </p:cNvPr>
          <p:cNvSpPr txBox="1"/>
          <p:nvPr/>
        </p:nvSpPr>
        <p:spPr>
          <a:xfrm>
            <a:off x="1922734" y="25400"/>
            <a:ext cx="1399230" cy="646331"/>
          </a:xfrm>
          <a:prstGeom prst="rect">
            <a:avLst/>
          </a:prstGeom>
          <a:noFill/>
        </p:spPr>
        <p:txBody>
          <a:bodyPr wrap="none" rtlCol="0">
            <a:spAutoFit/>
          </a:bodyPr>
          <a:lstStyle/>
          <a:p>
            <a:pPr algn="ctr"/>
            <a:r>
              <a:rPr lang="en-US" dirty="0"/>
              <a:t>90 – crossing</a:t>
            </a:r>
          </a:p>
          <a:p>
            <a:pPr algn="ctr"/>
            <a:r>
              <a:rPr lang="en-US" dirty="0"/>
              <a:t> angle</a:t>
            </a:r>
          </a:p>
        </p:txBody>
      </p:sp>
      <p:sp>
        <p:nvSpPr>
          <p:cNvPr id="20" name="TextBox 19">
            <a:extLst>
              <a:ext uri="{FF2B5EF4-FFF2-40B4-BE49-F238E27FC236}">
                <a16:creationId xmlns:a16="http://schemas.microsoft.com/office/drawing/2014/main" id="{41B87CCB-EBCC-7F4C-B278-DBFFC580F684}"/>
              </a:ext>
            </a:extLst>
          </p:cNvPr>
          <p:cNvSpPr txBox="1"/>
          <p:nvPr/>
        </p:nvSpPr>
        <p:spPr>
          <a:xfrm>
            <a:off x="7612119" y="2376248"/>
            <a:ext cx="1399230" cy="646331"/>
          </a:xfrm>
          <a:prstGeom prst="rect">
            <a:avLst/>
          </a:prstGeom>
          <a:noFill/>
        </p:spPr>
        <p:txBody>
          <a:bodyPr wrap="none" rtlCol="0">
            <a:spAutoFit/>
          </a:bodyPr>
          <a:lstStyle/>
          <a:p>
            <a:pPr algn="ctr"/>
            <a:r>
              <a:rPr lang="en-US" dirty="0"/>
              <a:t>90 – crossing</a:t>
            </a:r>
          </a:p>
          <a:p>
            <a:pPr algn="ctr"/>
            <a:r>
              <a:rPr lang="en-US" dirty="0"/>
              <a:t> angle</a:t>
            </a:r>
          </a:p>
        </p:txBody>
      </p:sp>
      <p:sp>
        <p:nvSpPr>
          <p:cNvPr id="21" name="TextBox 20">
            <a:extLst>
              <a:ext uri="{FF2B5EF4-FFF2-40B4-BE49-F238E27FC236}">
                <a16:creationId xmlns:a16="http://schemas.microsoft.com/office/drawing/2014/main" id="{0AB7155D-A062-B74B-A194-11E10811CA66}"/>
              </a:ext>
            </a:extLst>
          </p:cNvPr>
          <p:cNvSpPr txBox="1"/>
          <p:nvPr/>
        </p:nvSpPr>
        <p:spPr>
          <a:xfrm>
            <a:off x="1922734" y="2376248"/>
            <a:ext cx="1399230" cy="646331"/>
          </a:xfrm>
          <a:prstGeom prst="rect">
            <a:avLst/>
          </a:prstGeom>
          <a:noFill/>
        </p:spPr>
        <p:txBody>
          <a:bodyPr wrap="none" rtlCol="0">
            <a:spAutoFit/>
          </a:bodyPr>
          <a:lstStyle/>
          <a:p>
            <a:pPr algn="ctr"/>
            <a:r>
              <a:rPr lang="en-US" dirty="0"/>
              <a:t>90 – crossing</a:t>
            </a:r>
          </a:p>
          <a:p>
            <a:pPr algn="ctr"/>
            <a:r>
              <a:rPr lang="en-US" dirty="0"/>
              <a:t> angle</a:t>
            </a:r>
          </a:p>
        </p:txBody>
      </p:sp>
      <p:sp>
        <p:nvSpPr>
          <p:cNvPr id="22" name="TextBox 21">
            <a:extLst>
              <a:ext uri="{FF2B5EF4-FFF2-40B4-BE49-F238E27FC236}">
                <a16:creationId xmlns:a16="http://schemas.microsoft.com/office/drawing/2014/main" id="{CAD58103-FB71-2948-B1F7-E85EB6829A3E}"/>
              </a:ext>
            </a:extLst>
          </p:cNvPr>
          <p:cNvSpPr txBox="1"/>
          <p:nvPr/>
        </p:nvSpPr>
        <p:spPr>
          <a:xfrm>
            <a:off x="380876" y="865156"/>
            <a:ext cx="1294009" cy="646331"/>
          </a:xfrm>
          <a:prstGeom prst="rect">
            <a:avLst/>
          </a:prstGeom>
          <a:noFill/>
        </p:spPr>
        <p:txBody>
          <a:bodyPr wrap="none" rtlCol="0">
            <a:spAutoFit/>
          </a:bodyPr>
          <a:lstStyle/>
          <a:p>
            <a:pPr algn="ctr"/>
            <a:r>
              <a:rPr lang="en-US" dirty="0"/>
              <a:t>log(drawing</a:t>
            </a:r>
          </a:p>
          <a:p>
            <a:pPr algn="ctr"/>
            <a:r>
              <a:rPr lang="en-US" dirty="0"/>
              <a:t>area)</a:t>
            </a:r>
          </a:p>
        </p:txBody>
      </p:sp>
      <p:sp>
        <p:nvSpPr>
          <p:cNvPr id="23" name="TextBox 22">
            <a:extLst>
              <a:ext uri="{FF2B5EF4-FFF2-40B4-BE49-F238E27FC236}">
                <a16:creationId xmlns:a16="http://schemas.microsoft.com/office/drawing/2014/main" id="{0EAE6365-04A0-5E4A-91FA-D2C79185E16E}"/>
              </a:ext>
            </a:extLst>
          </p:cNvPr>
          <p:cNvSpPr txBox="1"/>
          <p:nvPr/>
        </p:nvSpPr>
        <p:spPr>
          <a:xfrm>
            <a:off x="7612119" y="851678"/>
            <a:ext cx="1346907" cy="646331"/>
          </a:xfrm>
          <a:prstGeom prst="rect">
            <a:avLst/>
          </a:prstGeom>
          <a:noFill/>
        </p:spPr>
        <p:txBody>
          <a:bodyPr wrap="none" rtlCol="0">
            <a:spAutoFit/>
          </a:bodyPr>
          <a:lstStyle/>
          <a:p>
            <a:pPr algn="ctr"/>
            <a:r>
              <a:rPr lang="en-US" dirty="0"/>
              <a:t>log(drawing </a:t>
            </a:r>
          </a:p>
          <a:p>
            <a:pPr algn="ctr"/>
            <a:r>
              <a:rPr lang="en-US" dirty="0"/>
              <a:t>area)</a:t>
            </a:r>
          </a:p>
        </p:txBody>
      </p:sp>
      <p:sp>
        <p:nvSpPr>
          <p:cNvPr id="24" name="TextBox 23">
            <a:extLst>
              <a:ext uri="{FF2B5EF4-FFF2-40B4-BE49-F238E27FC236}">
                <a16:creationId xmlns:a16="http://schemas.microsoft.com/office/drawing/2014/main" id="{352CCFA2-52BD-E64F-8F40-15BED6A30269}"/>
              </a:ext>
            </a:extLst>
          </p:cNvPr>
          <p:cNvSpPr txBox="1"/>
          <p:nvPr/>
        </p:nvSpPr>
        <p:spPr>
          <a:xfrm>
            <a:off x="212820" y="5053140"/>
            <a:ext cx="4444187" cy="830997"/>
          </a:xfrm>
          <a:prstGeom prst="rect">
            <a:avLst/>
          </a:prstGeom>
          <a:noFill/>
        </p:spPr>
        <p:txBody>
          <a:bodyPr wrap="square" rtlCol="0">
            <a:spAutoFit/>
          </a:bodyPr>
          <a:lstStyle/>
          <a:p>
            <a:r>
              <a:rPr lang="en-US" sz="2400" b="1" dirty="0"/>
              <a:t>Pairwise comparison across readability criteria</a:t>
            </a:r>
          </a:p>
        </p:txBody>
      </p:sp>
    </p:spTree>
    <p:extLst>
      <p:ext uri="{BB962C8B-B14F-4D97-AF65-F5344CB8AC3E}">
        <p14:creationId xmlns:p14="http://schemas.microsoft.com/office/powerpoint/2010/main" val="64352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8AC7-CDAB-B544-A7A4-B52C58A36E6C}"/>
              </a:ext>
            </a:extLst>
          </p:cNvPr>
          <p:cNvSpPr>
            <a:spLocks noGrp="1"/>
          </p:cNvSpPr>
          <p:nvPr>
            <p:ph type="title"/>
          </p:nvPr>
        </p:nvSpPr>
        <p:spPr>
          <a:xfrm>
            <a:off x="628650" y="452059"/>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SPX Runtime</a:t>
            </a:r>
          </a:p>
        </p:txBody>
      </p:sp>
      <p:sp>
        <p:nvSpPr>
          <p:cNvPr id="3" name="Content Placeholder 2">
            <a:extLst>
              <a:ext uri="{FF2B5EF4-FFF2-40B4-BE49-F238E27FC236}">
                <a16:creationId xmlns:a16="http://schemas.microsoft.com/office/drawing/2014/main" id="{80DEB050-664E-7347-8E89-AED8CEDC6B80}"/>
              </a:ext>
            </a:extLst>
          </p:cNvPr>
          <p:cNvSpPr>
            <a:spLocks noGrp="1"/>
          </p:cNvSpPr>
          <p:nvPr>
            <p:ph idx="1"/>
          </p:nvPr>
        </p:nvSpPr>
        <p:spPr>
          <a:xfrm>
            <a:off x="628650" y="1681507"/>
            <a:ext cx="7886700" cy="1083609"/>
          </a:xfrm>
        </p:spPr>
        <p:txBody>
          <a:bodyPr>
            <a:normAutofit/>
          </a:bodyPr>
          <a:lstStyle/>
          <a:p>
            <a:pPr marL="0" indent="0">
              <a:buNone/>
            </a:pPr>
            <a:r>
              <a:rPr lang="en-US" dirty="0"/>
              <a:t>Runtime for 25 community graphs </a:t>
            </a:r>
          </a:p>
          <a:p>
            <a:pPr marL="0" indent="0">
              <a:buNone/>
            </a:pPr>
            <a:r>
              <a:rPr lang="en-US" dirty="0"/>
              <a:t>(100 nodes, 120-150 edges)</a:t>
            </a:r>
          </a:p>
        </p:txBody>
      </p:sp>
      <p:sp>
        <p:nvSpPr>
          <p:cNvPr id="4" name="Slide Number Placeholder 3">
            <a:extLst>
              <a:ext uri="{FF2B5EF4-FFF2-40B4-BE49-F238E27FC236}">
                <a16:creationId xmlns:a16="http://schemas.microsoft.com/office/drawing/2014/main" id="{8718BF7A-ACF9-9141-BC6E-AC3C316AC948}"/>
              </a:ext>
            </a:extLst>
          </p:cNvPr>
          <p:cNvSpPr>
            <a:spLocks noGrp="1"/>
          </p:cNvSpPr>
          <p:nvPr>
            <p:ph type="sldNum" sz="quarter" idx="12"/>
          </p:nvPr>
        </p:nvSpPr>
        <p:spPr/>
        <p:txBody>
          <a:bodyPr/>
          <a:lstStyle/>
          <a:p>
            <a:fld id="{99B53B0C-7A28-E14B-ACE4-12EE0EFAA2E4}" type="slidenum">
              <a:rPr lang="en-US" smtClean="0"/>
              <a:t>23</a:t>
            </a:fld>
            <a:endParaRPr lang="en-US"/>
          </a:p>
        </p:txBody>
      </p:sp>
      <p:graphicFrame>
        <p:nvGraphicFramePr>
          <p:cNvPr id="6" name="Table 5">
            <a:extLst>
              <a:ext uri="{FF2B5EF4-FFF2-40B4-BE49-F238E27FC236}">
                <a16:creationId xmlns:a16="http://schemas.microsoft.com/office/drawing/2014/main" id="{280BD0A0-27A4-6C40-B340-396E142A4811}"/>
              </a:ext>
            </a:extLst>
          </p:cNvPr>
          <p:cNvGraphicFramePr>
            <a:graphicFrameLocks noGrp="1"/>
          </p:cNvGraphicFramePr>
          <p:nvPr>
            <p:extLst>
              <p:ext uri="{D42A27DB-BD31-4B8C-83A1-F6EECF244321}">
                <p14:modId xmlns:p14="http://schemas.microsoft.com/office/powerpoint/2010/main" val="524009152"/>
              </p:ext>
            </p:extLst>
          </p:nvPr>
        </p:nvGraphicFramePr>
        <p:xfrm>
          <a:off x="1079500" y="3000392"/>
          <a:ext cx="7023101" cy="2346308"/>
        </p:xfrm>
        <a:graphic>
          <a:graphicData uri="http://schemas.openxmlformats.org/drawingml/2006/table">
            <a:tbl>
              <a:tblPr firstRow="1" firstCol="1" bandRow="1">
                <a:tableStyleId>{5C22544A-7EE6-4342-B048-85BDC9FD1C3A}</a:tableStyleId>
              </a:tblPr>
              <a:tblGrid>
                <a:gridCol w="1312733">
                  <a:extLst>
                    <a:ext uri="{9D8B030D-6E8A-4147-A177-3AD203B41FA5}">
                      <a16:colId xmlns:a16="http://schemas.microsoft.com/office/drawing/2014/main" val="898996948"/>
                    </a:ext>
                  </a:extLst>
                </a:gridCol>
                <a:gridCol w="2679472">
                  <a:extLst>
                    <a:ext uri="{9D8B030D-6E8A-4147-A177-3AD203B41FA5}">
                      <a16:colId xmlns:a16="http://schemas.microsoft.com/office/drawing/2014/main" val="808948295"/>
                    </a:ext>
                  </a:extLst>
                </a:gridCol>
                <a:gridCol w="3030896">
                  <a:extLst>
                    <a:ext uri="{9D8B030D-6E8A-4147-A177-3AD203B41FA5}">
                      <a16:colId xmlns:a16="http://schemas.microsoft.com/office/drawing/2014/main" val="1338331874"/>
                    </a:ext>
                  </a:extLst>
                </a:gridCol>
              </a:tblGrid>
              <a:tr h="586577">
                <a:tc>
                  <a:txBody>
                    <a:bodyPr/>
                    <a:lstStyle/>
                    <a:p>
                      <a:pPr algn="ctr"/>
                      <a:endParaRPr lang="en-US" sz="2400" dirty="0"/>
                    </a:p>
                  </a:txBody>
                  <a:tcPr marL="68580" marR="68580" marT="34290" marB="34290"/>
                </a:tc>
                <a:tc>
                  <a:txBody>
                    <a:bodyPr/>
                    <a:lstStyle/>
                    <a:p>
                      <a:pPr algn="ctr"/>
                      <a:r>
                        <a:rPr lang="en-US" sz="2400" dirty="0"/>
                        <a:t>Per parameter (s)</a:t>
                      </a:r>
                    </a:p>
                  </a:txBody>
                  <a:tcPr marL="68580" marR="68580" marT="34290" marB="34290"/>
                </a:tc>
                <a:tc>
                  <a:txBody>
                    <a:bodyPr/>
                    <a:lstStyle/>
                    <a:p>
                      <a:pPr algn="ctr"/>
                      <a:r>
                        <a:rPr lang="en-US" sz="2400" dirty="0"/>
                        <a:t>Total time (mins)</a:t>
                      </a:r>
                    </a:p>
                  </a:txBody>
                  <a:tcPr marL="68580" marR="68580" marT="34290" marB="34290"/>
                </a:tc>
                <a:extLst>
                  <a:ext uri="{0D108BD9-81ED-4DB2-BD59-A6C34878D82A}">
                    <a16:rowId xmlns:a16="http://schemas.microsoft.com/office/drawing/2014/main" val="673423761"/>
                  </a:ext>
                </a:extLst>
              </a:tr>
              <a:tr h="586577">
                <a:tc>
                  <a:txBody>
                    <a:bodyPr/>
                    <a:lstStyle/>
                    <a:p>
                      <a:pPr algn="ctr"/>
                      <a:r>
                        <a:rPr lang="en-US" sz="2400" dirty="0"/>
                        <a:t>Min</a:t>
                      </a:r>
                    </a:p>
                  </a:txBody>
                  <a:tcPr marL="68580" marR="68580" marT="34290" marB="34290"/>
                </a:tc>
                <a:tc>
                  <a:txBody>
                    <a:bodyPr/>
                    <a:lstStyle/>
                    <a:p>
                      <a:pPr algn="ctr"/>
                      <a:r>
                        <a:rPr lang="en-US" sz="2400" dirty="0"/>
                        <a:t>3.89</a:t>
                      </a:r>
                    </a:p>
                  </a:txBody>
                  <a:tcPr marL="68580" marR="68580" marT="34290" marB="34290"/>
                </a:tc>
                <a:tc>
                  <a:txBody>
                    <a:bodyPr/>
                    <a:lstStyle/>
                    <a:p>
                      <a:pPr algn="ctr"/>
                      <a:r>
                        <a:rPr lang="en-US" sz="2400" dirty="0"/>
                        <a:t>5.84</a:t>
                      </a:r>
                    </a:p>
                  </a:txBody>
                  <a:tcPr marL="68580" marR="68580" marT="34290" marB="34290"/>
                </a:tc>
                <a:extLst>
                  <a:ext uri="{0D108BD9-81ED-4DB2-BD59-A6C34878D82A}">
                    <a16:rowId xmlns:a16="http://schemas.microsoft.com/office/drawing/2014/main" val="1167869326"/>
                  </a:ext>
                </a:extLst>
              </a:tr>
              <a:tr h="586577">
                <a:tc>
                  <a:txBody>
                    <a:bodyPr/>
                    <a:lstStyle/>
                    <a:p>
                      <a:pPr algn="ctr"/>
                      <a:r>
                        <a:rPr lang="en-US" sz="2400" dirty="0" err="1"/>
                        <a:t>Avg</a:t>
                      </a:r>
                      <a:endParaRPr lang="en-US" sz="2400" dirty="0"/>
                    </a:p>
                  </a:txBody>
                  <a:tcPr marL="68580" marR="68580" marT="34290" marB="34290"/>
                </a:tc>
                <a:tc>
                  <a:txBody>
                    <a:bodyPr/>
                    <a:lstStyle/>
                    <a:p>
                      <a:pPr algn="ctr"/>
                      <a:r>
                        <a:rPr lang="en-US" sz="2400" dirty="0"/>
                        <a:t>6.48</a:t>
                      </a:r>
                    </a:p>
                  </a:txBody>
                  <a:tcPr marL="68580" marR="68580" marT="34290" marB="34290"/>
                </a:tc>
                <a:tc>
                  <a:txBody>
                    <a:bodyPr/>
                    <a:lstStyle/>
                    <a:p>
                      <a:pPr algn="ctr"/>
                      <a:r>
                        <a:rPr lang="en-US" sz="2400" dirty="0"/>
                        <a:t>9.72</a:t>
                      </a:r>
                    </a:p>
                  </a:txBody>
                  <a:tcPr marL="68580" marR="68580" marT="34290" marB="34290"/>
                </a:tc>
                <a:extLst>
                  <a:ext uri="{0D108BD9-81ED-4DB2-BD59-A6C34878D82A}">
                    <a16:rowId xmlns:a16="http://schemas.microsoft.com/office/drawing/2014/main" val="3965854211"/>
                  </a:ext>
                </a:extLst>
              </a:tr>
              <a:tr h="586577">
                <a:tc>
                  <a:txBody>
                    <a:bodyPr/>
                    <a:lstStyle/>
                    <a:p>
                      <a:pPr algn="ctr"/>
                      <a:r>
                        <a:rPr lang="en-US" sz="2400" dirty="0"/>
                        <a:t>Max</a:t>
                      </a:r>
                    </a:p>
                  </a:txBody>
                  <a:tcPr marL="68580" marR="68580" marT="34290" marB="34290"/>
                </a:tc>
                <a:tc>
                  <a:txBody>
                    <a:bodyPr/>
                    <a:lstStyle/>
                    <a:p>
                      <a:pPr algn="ctr"/>
                      <a:r>
                        <a:rPr lang="en-US" sz="2400" dirty="0"/>
                        <a:t>11.72</a:t>
                      </a:r>
                    </a:p>
                  </a:txBody>
                  <a:tcPr marL="68580" marR="68580" marT="34290" marB="34290"/>
                </a:tc>
                <a:tc>
                  <a:txBody>
                    <a:bodyPr/>
                    <a:lstStyle/>
                    <a:p>
                      <a:pPr algn="ctr"/>
                      <a:r>
                        <a:rPr lang="en-US" sz="2400" dirty="0"/>
                        <a:t>17.58</a:t>
                      </a:r>
                    </a:p>
                  </a:txBody>
                  <a:tcPr marL="68580" marR="68580" marT="34290" marB="34290"/>
                </a:tc>
                <a:extLst>
                  <a:ext uri="{0D108BD9-81ED-4DB2-BD59-A6C34878D82A}">
                    <a16:rowId xmlns:a16="http://schemas.microsoft.com/office/drawing/2014/main" val="470801720"/>
                  </a:ext>
                </a:extLst>
              </a:tr>
            </a:tbl>
          </a:graphicData>
        </a:graphic>
      </p:graphicFrame>
    </p:spTree>
    <p:extLst>
      <p:ext uri="{BB962C8B-B14F-4D97-AF65-F5344CB8AC3E}">
        <p14:creationId xmlns:p14="http://schemas.microsoft.com/office/powerpoint/2010/main" val="279928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37D1-FB3E-6442-A155-EF2B0455F594}"/>
              </a:ext>
            </a:extLst>
          </p:cNvPr>
          <p:cNvSpPr>
            <a:spLocks noGrp="1"/>
          </p:cNvSpPr>
          <p:nvPr>
            <p:ph type="title"/>
          </p:nvPr>
        </p:nvSpPr>
        <p:spPr>
          <a:xfrm>
            <a:off x="628650" y="305360"/>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Comparison of Upward Drawings</a:t>
            </a:r>
          </a:p>
        </p:txBody>
      </p:sp>
      <p:sp>
        <p:nvSpPr>
          <p:cNvPr id="3" name="Content Placeholder 2">
            <a:extLst>
              <a:ext uri="{FF2B5EF4-FFF2-40B4-BE49-F238E27FC236}">
                <a16:creationId xmlns:a16="http://schemas.microsoft.com/office/drawing/2014/main" id="{CDA7B6C8-A4E7-5C4A-BD22-ED3F0E11BF1B}"/>
              </a:ext>
            </a:extLst>
          </p:cNvPr>
          <p:cNvSpPr>
            <a:spLocks noGrp="1"/>
          </p:cNvSpPr>
          <p:nvPr>
            <p:ph idx="1"/>
          </p:nvPr>
        </p:nvSpPr>
        <p:spPr>
          <a:xfrm>
            <a:off x="628650" y="1555280"/>
            <a:ext cx="5187949" cy="480825"/>
          </a:xfrm>
        </p:spPr>
        <p:txBody>
          <a:bodyPr>
            <a:noAutofit/>
          </a:bodyPr>
          <a:lstStyle/>
          <a:p>
            <a:pPr marL="0" indent="0">
              <a:buNone/>
            </a:pPr>
            <a:r>
              <a:rPr lang="en-US" dirty="0"/>
              <a:t>Dataset: 4 trees and 30 DAGs </a:t>
            </a:r>
          </a:p>
        </p:txBody>
      </p:sp>
      <p:sp>
        <p:nvSpPr>
          <p:cNvPr id="6" name="Slide Number Placeholder 5">
            <a:extLst>
              <a:ext uri="{FF2B5EF4-FFF2-40B4-BE49-F238E27FC236}">
                <a16:creationId xmlns:a16="http://schemas.microsoft.com/office/drawing/2014/main" id="{683A9972-D567-FE40-9DB8-F22DB393C8A8}"/>
              </a:ext>
            </a:extLst>
          </p:cNvPr>
          <p:cNvSpPr>
            <a:spLocks noGrp="1"/>
          </p:cNvSpPr>
          <p:nvPr>
            <p:ph type="sldNum" sz="quarter" idx="12"/>
          </p:nvPr>
        </p:nvSpPr>
        <p:spPr/>
        <p:txBody>
          <a:bodyPr/>
          <a:lstStyle/>
          <a:p>
            <a:fld id="{99B53B0C-7A28-E14B-ACE4-12EE0EFAA2E4}" type="slidenum">
              <a:rPr lang="en-US" smtClean="0"/>
              <a:t>24</a:t>
            </a:fld>
            <a:endParaRPr lang="en-US"/>
          </a:p>
        </p:txBody>
      </p:sp>
      <p:sp>
        <p:nvSpPr>
          <p:cNvPr id="4" name="TextBox 3">
            <a:extLst>
              <a:ext uri="{FF2B5EF4-FFF2-40B4-BE49-F238E27FC236}">
                <a16:creationId xmlns:a16="http://schemas.microsoft.com/office/drawing/2014/main" id="{5FF37860-8B98-CC48-B557-00DA193A46E0}"/>
              </a:ext>
            </a:extLst>
          </p:cNvPr>
          <p:cNvSpPr txBox="1"/>
          <p:nvPr/>
        </p:nvSpPr>
        <p:spPr>
          <a:xfrm>
            <a:off x="628650" y="2189739"/>
            <a:ext cx="5518150" cy="2308324"/>
          </a:xfrm>
          <a:prstGeom prst="rect">
            <a:avLst/>
          </a:prstGeom>
          <a:noFill/>
        </p:spPr>
        <p:txBody>
          <a:bodyPr wrap="square" rtlCol="0">
            <a:spAutoFit/>
          </a:bodyPr>
          <a:lstStyle/>
          <a:p>
            <a:r>
              <a:rPr lang="en-US" sz="2400" dirty="0"/>
              <a:t>Algorithms:</a:t>
            </a:r>
          </a:p>
          <a:p>
            <a:pPr marL="214313" indent="-214313">
              <a:buFont typeface="Arial" panose="020B0604020202020204" pitchFamily="34" charset="0"/>
              <a:buChar char="•"/>
            </a:pPr>
            <a:r>
              <a:rPr lang="en-US" sz="2400" dirty="0"/>
              <a:t>Dot</a:t>
            </a:r>
          </a:p>
          <a:p>
            <a:pPr marL="214313" indent="-214313">
              <a:buFont typeface="Arial" panose="020B0604020202020204" pitchFamily="34" charset="0"/>
              <a:buChar char="•"/>
            </a:pPr>
            <a:r>
              <a:rPr lang="en-US" sz="2400" dirty="0" err="1"/>
              <a:t>Dagre</a:t>
            </a:r>
            <a:endParaRPr lang="en-US" sz="2400" dirty="0"/>
          </a:p>
          <a:p>
            <a:pPr marL="214313" indent="-214313">
              <a:buFont typeface="Arial" panose="020B0604020202020204" pitchFamily="34" charset="0"/>
              <a:buChar char="•"/>
            </a:pPr>
            <a:r>
              <a:rPr lang="en-US" sz="2400" dirty="0"/>
              <a:t>OGDF with barycenter heuristic (</a:t>
            </a:r>
            <a:r>
              <a:rPr lang="en-US" sz="2400" dirty="0" err="1"/>
              <a:t>ogdfb</a:t>
            </a:r>
            <a:r>
              <a:rPr lang="en-US" sz="2400" dirty="0"/>
              <a:t>)</a:t>
            </a:r>
          </a:p>
          <a:p>
            <a:pPr marL="214313" indent="-214313">
              <a:buFont typeface="Arial" panose="020B0604020202020204" pitchFamily="34" charset="0"/>
              <a:buChar char="•"/>
            </a:pPr>
            <a:r>
              <a:rPr lang="en-US" sz="2400" dirty="0"/>
              <a:t>OGDF with median heuristic (</a:t>
            </a:r>
            <a:r>
              <a:rPr lang="en-US" sz="2400" dirty="0" err="1"/>
              <a:t>ogdfm</a:t>
            </a:r>
            <a:r>
              <a:rPr lang="en-US" sz="2400" dirty="0"/>
              <a:t>)</a:t>
            </a:r>
          </a:p>
          <a:p>
            <a:pPr marL="214313" indent="-214313">
              <a:buFont typeface="Arial" panose="020B0604020202020204" pitchFamily="34" charset="0"/>
              <a:buChar char="•"/>
            </a:pPr>
            <a:r>
              <a:rPr lang="en-US" sz="2400" dirty="0"/>
              <a:t>SPX</a:t>
            </a:r>
          </a:p>
        </p:txBody>
      </p:sp>
      <p:sp>
        <p:nvSpPr>
          <p:cNvPr id="5" name="TextBox 4">
            <a:extLst>
              <a:ext uri="{FF2B5EF4-FFF2-40B4-BE49-F238E27FC236}">
                <a16:creationId xmlns:a16="http://schemas.microsoft.com/office/drawing/2014/main" id="{583E7996-584B-7E4E-93A1-85184803A22B}"/>
              </a:ext>
            </a:extLst>
          </p:cNvPr>
          <p:cNvSpPr txBox="1"/>
          <p:nvPr/>
        </p:nvSpPr>
        <p:spPr>
          <a:xfrm>
            <a:off x="628650" y="4626297"/>
            <a:ext cx="3541547" cy="1569660"/>
          </a:xfrm>
          <a:prstGeom prst="rect">
            <a:avLst/>
          </a:prstGeom>
          <a:noFill/>
        </p:spPr>
        <p:txBody>
          <a:bodyPr wrap="none" rtlCol="0">
            <a:spAutoFit/>
          </a:bodyPr>
          <a:lstStyle/>
          <a:p>
            <a:r>
              <a:rPr lang="en-US" sz="2400" dirty="0"/>
              <a:t>Readability Criteria:</a:t>
            </a:r>
          </a:p>
          <a:p>
            <a:pPr marL="214313" indent="-214313">
              <a:buFont typeface="Arial" panose="020B0604020202020204" pitchFamily="34" charset="0"/>
              <a:buChar char="•"/>
            </a:pPr>
            <a:r>
              <a:rPr lang="en-US" sz="2400" dirty="0"/>
              <a:t>Stress (ST)</a:t>
            </a:r>
          </a:p>
          <a:p>
            <a:pPr marL="214313" indent="-214313">
              <a:buFont typeface="Arial" panose="020B0604020202020204" pitchFamily="34" charset="0"/>
              <a:buChar char="•"/>
            </a:pPr>
            <a:r>
              <a:rPr lang="en-US" sz="2400" dirty="0"/>
              <a:t>Drawing Area (A)</a:t>
            </a:r>
          </a:p>
          <a:p>
            <a:pPr marL="214313" indent="-214313">
              <a:buFont typeface="Arial" panose="020B0604020202020204" pitchFamily="34" charset="0"/>
              <a:buChar char="•"/>
            </a:pPr>
            <a:r>
              <a:rPr lang="en-US" sz="2400" dirty="0"/>
              <a:t>Number of crossings (CR)</a:t>
            </a:r>
          </a:p>
        </p:txBody>
      </p:sp>
      <p:pic>
        <p:nvPicPr>
          <p:cNvPr id="8" name="Picture 7">
            <a:extLst>
              <a:ext uri="{FF2B5EF4-FFF2-40B4-BE49-F238E27FC236}">
                <a16:creationId xmlns:a16="http://schemas.microsoft.com/office/drawing/2014/main" id="{54F6CE68-8C6B-BF43-89EB-9F433B8369B4}"/>
              </a:ext>
            </a:extLst>
          </p:cNvPr>
          <p:cNvPicPr>
            <a:picLocks noChangeAspect="1"/>
          </p:cNvPicPr>
          <p:nvPr/>
        </p:nvPicPr>
        <p:blipFill rotWithShape="1">
          <a:blip r:embed="rId3"/>
          <a:srcRect l="7340" t="9535" r="55577" b="14441"/>
          <a:stretch/>
        </p:blipFill>
        <p:spPr>
          <a:xfrm>
            <a:off x="5941880" y="2418853"/>
            <a:ext cx="3089540" cy="2438897"/>
          </a:xfrm>
          <a:prstGeom prst="rect">
            <a:avLst/>
          </a:prstGeom>
        </p:spPr>
      </p:pic>
    </p:spTree>
    <p:extLst>
      <p:ext uri="{BB962C8B-B14F-4D97-AF65-F5344CB8AC3E}">
        <p14:creationId xmlns:p14="http://schemas.microsoft.com/office/powerpoint/2010/main" val="44548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37D1-FB3E-6442-A155-EF2B0455F594}"/>
              </a:ext>
            </a:extLst>
          </p:cNvPr>
          <p:cNvSpPr>
            <a:spLocks noGrp="1"/>
          </p:cNvSpPr>
          <p:nvPr>
            <p:ph type="title"/>
          </p:nvPr>
        </p:nvSpPr>
        <p:spPr>
          <a:xfrm>
            <a:off x="628650" y="477999"/>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Comparison of Upward Drawings</a:t>
            </a:r>
          </a:p>
        </p:txBody>
      </p:sp>
      <p:sp>
        <p:nvSpPr>
          <p:cNvPr id="15" name="Slide Number Placeholder 14">
            <a:extLst>
              <a:ext uri="{FF2B5EF4-FFF2-40B4-BE49-F238E27FC236}">
                <a16:creationId xmlns:a16="http://schemas.microsoft.com/office/drawing/2014/main" id="{F6C73708-FAD1-0945-86BB-2645A8F7EF45}"/>
              </a:ext>
            </a:extLst>
          </p:cNvPr>
          <p:cNvSpPr>
            <a:spLocks noGrp="1"/>
          </p:cNvSpPr>
          <p:nvPr>
            <p:ph type="sldNum" sz="quarter" idx="12"/>
          </p:nvPr>
        </p:nvSpPr>
        <p:spPr/>
        <p:txBody>
          <a:bodyPr/>
          <a:lstStyle/>
          <a:p>
            <a:fld id="{99B53B0C-7A28-E14B-ACE4-12EE0EFAA2E4}" type="slidenum">
              <a:rPr lang="en-US" smtClean="0"/>
              <a:t>25</a:t>
            </a:fld>
            <a:endParaRPr lang="en-US"/>
          </a:p>
        </p:txBody>
      </p:sp>
      <p:sp>
        <p:nvSpPr>
          <p:cNvPr id="14" name="TextBox 13">
            <a:extLst>
              <a:ext uri="{FF2B5EF4-FFF2-40B4-BE49-F238E27FC236}">
                <a16:creationId xmlns:a16="http://schemas.microsoft.com/office/drawing/2014/main" id="{16FA4A9F-6A48-0C40-AD1C-B809D73DDCF9}"/>
              </a:ext>
            </a:extLst>
          </p:cNvPr>
          <p:cNvSpPr txBox="1"/>
          <p:nvPr/>
        </p:nvSpPr>
        <p:spPr>
          <a:xfrm>
            <a:off x="711196" y="4782023"/>
            <a:ext cx="7721604" cy="954107"/>
          </a:xfrm>
          <a:prstGeom prst="rect">
            <a:avLst/>
          </a:prstGeom>
          <a:noFill/>
        </p:spPr>
        <p:txBody>
          <a:bodyPr wrap="square" rtlCol="0">
            <a:spAutoFit/>
          </a:bodyPr>
          <a:lstStyle/>
          <a:p>
            <a:r>
              <a:rPr lang="en-US" sz="2800" dirty="0"/>
              <a:t>Number of wins for 30 randomly generated </a:t>
            </a:r>
            <a:r>
              <a:rPr lang="en-US" sz="2800" dirty="0" err="1"/>
              <a:t>dags</a:t>
            </a:r>
            <a:r>
              <a:rPr lang="en-US" sz="2800" dirty="0"/>
              <a:t>. Ties are attributed to all winning algorithms.</a:t>
            </a:r>
          </a:p>
        </p:txBody>
      </p:sp>
      <p:graphicFrame>
        <p:nvGraphicFramePr>
          <p:cNvPr id="6" name="Table 5">
            <a:extLst>
              <a:ext uri="{FF2B5EF4-FFF2-40B4-BE49-F238E27FC236}">
                <a16:creationId xmlns:a16="http://schemas.microsoft.com/office/drawing/2014/main" id="{2066F4A7-9F37-C241-AA91-46999396F96F}"/>
              </a:ext>
            </a:extLst>
          </p:cNvPr>
          <p:cNvGraphicFramePr>
            <a:graphicFrameLocks noGrp="1"/>
          </p:cNvGraphicFramePr>
          <p:nvPr>
            <p:extLst>
              <p:ext uri="{D42A27DB-BD31-4B8C-83A1-F6EECF244321}">
                <p14:modId xmlns:p14="http://schemas.microsoft.com/office/powerpoint/2010/main" val="2971231458"/>
              </p:ext>
            </p:extLst>
          </p:nvPr>
        </p:nvGraphicFramePr>
        <p:xfrm>
          <a:off x="711196" y="2168592"/>
          <a:ext cx="7721604" cy="2179228"/>
        </p:xfrm>
        <a:graphic>
          <a:graphicData uri="http://schemas.openxmlformats.org/drawingml/2006/table">
            <a:tbl>
              <a:tblPr firstRow="1" bandRow="1">
                <a:tableStyleId>{5C22544A-7EE6-4342-B048-85BDC9FD1C3A}</a:tableStyleId>
              </a:tblPr>
              <a:tblGrid>
                <a:gridCol w="1286934">
                  <a:extLst>
                    <a:ext uri="{9D8B030D-6E8A-4147-A177-3AD203B41FA5}">
                      <a16:colId xmlns:a16="http://schemas.microsoft.com/office/drawing/2014/main" val="2667592917"/>
                    </a:ext>
                  </a:extLst>
                </a:gridCol>
                <a:gridCol w="1286934">
                  <a:extLst>
                    <a:ext uri="{9D8B030D-6E8A-4147-A177-3AD203B41FA5}">
                      <a16:colId xmlns:a16="http://schemas.microsoft.com/office/drawing/2014/main" val="3773500580"/>
                    </a:ext>
                  </a:extLst>
                </a:gridCol>
                <a:gridCol w="1286934">
                  <a:extLst>
                    <a:ext uri="{9D8B030D-6E8A-4147-A177-3AD203B41FA5}">
                      <a16:colId xmlns:a16="http://schemas.microsoft.com/office/drawing/2014/main" val="1975775872"/>
                    </a:ext>
                  </a:extLst>
                </a:gridCol>
                <a:gridCol w="1286934">
                  <a:extLst>
                    <a:ext uri="{9D8B030D-6E8A-4147-A177-3AD203B41FA5}">
                      <a16:colId xmlns:a16="http://schemas.microsoft.com/office/drawing/2014/main" val="1420782945"/>
                    </a:ext>
                  </a:extLst>
                </a:gridCol>
                <a:gridCol w="1286934">
                  <a:extLst>
                    <a:ext uri="{9D8B030D-6E8A-4147-A177-3AD203B41FA5}">
                      <a16:colId xmlns:a16="http://schemas.microsoft.com/office/drawing/2014/main" val="3675503277"/>
                    </a:ext>
                  </a:extLst>
                </a:gridCol>
                <a:gridCol w="1286934">
                  <a:extLst>
                    <a:ext uri="{9D8B030D-6E8A-4147-A177-3AD203B41FA5}">
                      <a16:colId xmlns:a16="http://schemas.microsoft.com/office/drawing/2014/main" val="3987811111"/>
                    </a:ext>
                  </a:extLst>
                </a:gridCol>
              </a:tblGrid>
              <a:tr h="454006">
                <a:tc>
                  <a:txBody>
                    <a:bodyPr/>
                    <a:lstStyle/>
                    <a:p>
                      <a:pPr algn="ctr"/>
                      <a:endParaRPr lang="en-US" sz="2400" dirty="0"/>
                    </a:p>
                  </a:txBody>
                  <a:tcPr marL="68580" marR="68580" marT="34290" marB="34290"/>
                </a:tc>
                <a:tc>
                  <a:txBody>
                    <a:bodyPr/>
                    <a:lstStyle/>
                    <a:p>
                      <a:pPr algn="ctr"/>
                      <a:r>
                        <a:rPr lang="en-US" sz="2400" dirty="0" err="1"/>
                        <a:t>Dagre</a:t>
                      </a:r>
                      <a:endParaRPr lang="en-US" sz="2400" dirty="0"/>
                    </a:p>
                  </a:txBody>
                  <a:tcPr marL="68580" marR="68580" marT="34290" marB="34290"/>
                </a:tc>
                <a:tc>
                  <a:txBody>
                    <a:bodyPr/>
                    <a:lstStyle/>
                    <a:p>
                      <a:pPr algn="ctr"/>
                      <a:r>
                        <a:rPr lang="en-US" sz="2400" dirty="0"/>
                        <a:t>Dot</a:t>
                      </a:r>
                    </a:p>
                  </a:txBody>
                  <a:tcPr marL="68580" marR="68580" marT="34290" marB="34290"/>
                </a:tc>
                <a:tc>
                  <a:txBody>
                    <a:bodyPr/>
                    <a:lstStyle/>
                    <a:p>
                      <a:pPr algn="ctr"/>
                      <a:r>
                        <a:rPr lang="en-US" sz="2400" dirty="0" err="1"/>
                        <a:t>Ogdfb</a:t>
                      </a:r>
                      <a:endParaRPr lang="en-US" sz="2400" dirty="0"/>
                    </a:p>
                  </a:txBody>
                  <a:tcPr marL="68580" marR="68580" marT="34290" marB="34290"/>
                </a:tc>
                <a:tc>
                  <a:txBody>
                    <a:bodyPr/>
                    <a:lstStyle/>
                    <a:p>
                      <a:pPr algn="ctr"/>
                      <a:r>
                        <a:rPr lang="en-US" sz="2400" dirty="0" err="1"/>
                        <a:t>Ogdfm</a:t>
                      </a:r>
                      <a:endParaRPr lang="en-US" sz="2400" dirty="0"/>
                    </a:p>
                  </a:txBody>
                  <a:tcPr marL="68580" marR="68580" marT="34290" marB="34290"/>
                </a:tc>
                <a:tc>
                  <a:txBody>
                    <a:bodyPr/>
                    <a:lstStyle/>
                    <a:p>
                      <a:pPr algn="ctr"/>
                      <a:r>
                        <a:rPr lang="en-US" sz="2400" dirty="0"/>
                        <a:t>SPX</a:t>
                      </a:r>
                    </a:p>
                  </a:txBody>
                  <a:tcPr marL="68580" marR="68580" marT="34290" marB="34290"/>
                </a:tc>
                <a:extLst>
                  <a:ext uri="{0D108BD9-81ED-4DB2-BD59-A6C34878D82A}">
                    <a16:rowId xmlns:a16="http://schemas.microsoft.com/office/drawing/2014/main" val="3660602360"/>
                  </a:ext>
                </a:extLst>
              </a:tr>
              <a:tr h="454006">
                <a:tc>
                  <a:txBody>
                    <a:bodyPr/>
                    <a:lstStyle/>
                    <a:p>
                      <a:pPr algn="ctr"/>
                      <a:r>
                        <a:rPr lang="en-US" sz="2400" dirty="0"/>
                        <a:t>Stress</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b="1" dirty="0"/>
                        <a:t>30</a:t>
                      </a:r>
                    </a:p>
                  </a:txBody>
                  <a:tcPr marL="68580" marR="68580" marT="34290" marB="34290"/>
                </a:tc>
                <a:extLst>
                  <a:ext uri="{0D108BD9-81ED-4DB2-BD59-A6C34878D82A}">
                    <a16:rowId xmlns:a16="http://schemas.microsoft.com/office/drawing/2014/main" val="154463397"/>
                  </a:ext>
                </a:extLst>
              </a:tr>
              <a:tr h="454006">
                <a:tc>
                  <a:txBody>
                    <a:bodyPr/>
                    <a:lstStyle/>
                    <a:p>
                      <a:pPr algn="ctr"/>
                      <a:r>
                        <a:rPr lang="en-US" sz="2400" dirty="0"/>
                        <a:t>Area</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dirty="0"/>
                        <a:t>0</a:t>
                      </a:r>
                    </a:p>
                  </a:txBody>
                  <a:tcPr marL="68580" marR="68580" marT="34290" marB="34290"/>
                </a:tc>
                <a:tc>
                  <a:txBody>
                    <a:bodyPr/>
                    <a:lstStyle/>
                    <a:p>
                      <a:pPr algn="ctr"/>
                      <a:r>
                        <a:rPr lang="en-US" sz="2400" b="1" dirty="0"/>
                        <a:t>30</a:t>
                      </a:r>
                    </a:p>
                  </a:txBody>
                  <a:tcPr marL="68580" marR="68580" marT="34290" marB="34290"/>
                </a:tc>
                <a:extLst>
                  <a:ext uri="{0D108BD9-81ED-4DB2-BD59-A6C34878D82A}">
                    <a16:rowId xmlns:a16="http://schemas.microsoft.com/office/drawing/2014/main" val="2062899223"/>
                  </a:ext>
                </a:extLst>
              </a:tr>
              <a:tr h="817210">
                <a:tc>
                  <a:txBody>
                    <a:bodyPr/>
                    <a:lstStyle/>
                    <a:p>
                      <a:pPr algn="ctr"/>
                      <a:r>
                        <a:rPr lang="en-US" sz="2400" dirty="0" err="1"/>
                        <a:t>Num</a:t>
                      </a:r>
                      <a:r>
                        <a:rPr lang="en-US" sz="2400" dirty="0"/>
                        <a:t> crossings</a:t>
                      </a:r>
                    </a:p>
                  </a:txBody>
                  <a:tcPr marL="68580" marR="68580" marT="34290" marB="34290"/>
                </a:tc>
                <a:tc>
                  <a:txBody>
                    <a:bodyPr/>
                    <a:lstStyle/>
                    <a:p>
                      <a:pPr algn="ctr"/>
                      <a:r>
                        <a:rPr lang="en-US" sz="2400" b="1" dirty="0"/>
                        <a:t>2</a:t>
                      </a:r>
                    </a:p>
                  </a:txBody>
                  <a:tcPr marL="68580" marR="68580" marT="34290" marB="34290"/>
                </a:tc>
                <a:tc>
                  <a:txBody>
                    <a:bodyPr/>
                    <a:lstStyle/>
                    <a:p>
                      <a:pPr algn="ctr"/>
                      <a:r>
                        <a:rPr lang="en-US" sz="2400" b="1" dirty="0"/>
                        <a:t>5</a:t>
                      </a:r>
                    </a:p>
                  </a:txBody>
                  <a:tcPr marL="68580" marR="68580" marT="34290" marB="34290"/>
                </a:tc>
                <a:tc>
                  <a:txBody>
                    <a:bodyPr/>
                    <a:lstStyle/>
                    <a:p>
                      <a:pPr algn="ctr"/>
                      <a:r>
                        <a:rPr lang="en-US" sz="2400" b="1" dirty="0"/>
                        <a:t>8</a:t>
                      </a:r>
                    </a:p>
                  </a:txBody>
                  <a:tcPr marL="68580" marR="68580" marT="34290" marB="34290"/>
                </a:tc>
                <a:tc>
                  <a:txBody>
                    <a:bodyPr/>
                    <a:lstStyle/>
                    <a:p>
                      <a:pPr algn="ctr"/>
                      <a:r>
                        <a:rPr lang="en-US" sz="2400" b="1" dirty="0"/>
                        <a:t>11</a:t>
                      </a:r>
                    </a:p>
                  </a:txBody>
                  <a:tcPr marL="68580" marR="68580" marT="34290" marB="34290"/>
                </a:tc>
                <a:tc>
                  <a:txBody>
                    <a:bodyPr/>
                    <a:lstStyle/>
                    <a:p>
                      <a:pPr algn="ctr"/>
                      <a:r>
                        <a:rPr lang="en-US" sz="2400" b="1" dirty="0"/>
                        <a:t>14</a:t>
                      </a:r>
                    </a:p>
                  </a:txBody>
                  <a:tcPr marL="68580" marR="68580" marT="34290" marB="34290"/>
                </a:tc>
                <a:extLst>
                  <a:ext uri="{0D108BD9-81ED-4DB2-BD59-A6C34878D82A}">
                    <a16:rowId xmlns:a16="http://schemas.microsoft.com/office/drawing/2014/main" val="3270643098"/>
                  </a:ext>
                </a:extLst>
              </a:tr>
            </a:tbl>
          </a:graphicData>
        </a:graphic>
      </p:graphicFrame>
    </p:spTree>
    <p:extLst>
      <p:ext uri="{BB962C8B-B14F-4D97-AF65-F5344CB8AC3E}">
        <p14:creationId xmlns:p14="http://schemas.microsoft.com/office/powerpoint/2010/main" val="288013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3C61-A946-CC4B-A8CF-D930AE29E5DA}"/>
              </a:ext>
            </a:extLst>
          </p:cNvPr>
          <p:cNvSpPr>
            <a:spLocks noGrp="1"/>
          </p:cNvSpPr>
          <p:nvPr>
            <p:ph type="title"/>
          </p:nvPr>
        </p:nvSpPr>
        <p:spPr>
          <a:xfrm>
            <a:off x="628650" y="13709"/>
            <a:ext cx="7886700" cy="1325563"/>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a16="http://schemas.microsoft.com/office/drawing/2014/main" id="{5027A830-B5CB-E04D-B2D0-B9AF7D70B9FE}"/>
              </a:ext>
            </a:extLst>
          </p:cNvPr>
          <p:cNvSpPr>
            <a:spLocks noGrp="1"/>
          </p:cNvSpPr>
          <p:nvPr>
            <p:ph idx="1"/>
          </p:nvPr>
        </p:nvSpPr>
        <p:spPr>
          <a:xfrm>
            <a:off x="628650" y="1524022"/>
            <a:ext cx="8053578" cy="906106"/>
          </a:xfrm>
        </p:spPr>
        <p:txBody>
          <a:bodyPr>
            <a:noAutofit/>
          </a:bodyPr>
          <a:lstStyle/>
          <a:p>
            <a:r>
              <a:rPr lang="en-US" dirty="0"/>
              <a:t>Optimizing single criteria can result in unreadable   drawings.</a:t>
            </a:r>
          </a:p>
        </p:txBody>
      </p:sp>
      <p:sp>
        <p:nvSpPr>
          <p:cNvPr id="8" name="Slide Number Placeholder 7">
            <a:extLst>
              <a:ext uri="{FF2B5EF4-FFF2-40B4-BE49-F238E27FC236}">
                <a16:creationId xmlns:a16="http://schemas.microsoft.com/office/drawing/2014/main" id="{80FFC9F5-3DBC-7649-BBD6-676DFF7C34EB}"/>
              </a:ext>
            </a:extLst>
          </p:cNvPr>
          <p:cNvSpPr>
            <a:spLocks noGrp="1"/>
          </p:cNvSpPr>
          <p:nvPr>
            <p:ph type="sldNum" sz="quarter" idx="12"/>
          </p:nvPr>
        </p:nvSpPr>
        <p:spPr/>
        <p:txBody>
          <a:bodyPr/>
          <a:lstStyle/>
          <a:p>
            <a:fld id="{99B53B0C-7A28-E14B-ACE4-12EE0EFAA2E4}" type="slidenum">
              <a:rPr lang="en-US" smtClean="0"/>
              <a:t>26</a:t>
            </a:fld>
            <a:endParaRPr lang="en-US"/>
          </a:p>
        </p:txBody>
      </p:sp>
      <p:sp>
        <p:nvSpPr>
          <p:cNvPr id="4" name="TextBox 3">
            <a:extLst>
              <a:ext uri="{FF2B5EF4-FFF2-40B4-BE49-F238E27FC236}">
                <a16:creationId xmlns:a16="http://schemas.microsoft.com/office/drawing/2014/main" id="{B50AC65A-7B25-0D48-90CC-74274E9F018C}"/>
              </a:ext>
            </a:extLst>
          </p:cNvPr>
          <p:cNvSpPr txBox="1"/>
          <p:nvPr/>
        </p:nvSpPr>
        <p:spPr>
          <a:xfrm>
            <a:off x="628650" y="2534900"/>
            <a:ext cx="7263527" cy="523220"/>
          </a:xfrm>
          <a:prstGeom prst="rect">
            <a:avLst/>
          </a:prstGeom>
          <a:noFill/>
        </p:spPr>
        <p:txBody>
          <a:bodyPr wrap="none" rtlCol="0">
            <a:spAutoFit/>
          </a:bodyPr>
          <a:lstStyle/>
          <a:p>
            <a:pPr marL="342900" indent="-342900">
              <a:buFont typeface="Arial" panose="020B0604020202020204" pitchFamily="34" charset="0"/>
              <a:buChar char="•"/>
            </a:pPr>
            <a:r>
              <a:rPr lang="en-US" sz="2800" dirty="0"/>
              <a:t>Balancing multiple layout criteria is important.</a:t>
            </a:r>
          </a:p>
        </p:txBody>
      </p:sp>
      <p:sp>
        <p:nvSpPr>
          <p:cNvPr id="5" name="TextBox 4">
            <a:extLst>
              <a:ext uri="{FF2B5EF4-FFF2-40B4-BE49-F238E27FC236}">
                <a16:creationId xmlns:a16="http://schemas.microsoft.com/office/drawing/2014/main" id="{4F41D99D-B229-B64B-95FB-0FB96A3105C6}"/>
              </a:ext>
            </a:extLst>
          </p:cNvPr>
          <p:cNvSpPr txBox="1"/>
          <p:nvPr/>
        </p:nvSpPr>
        <p:spPr>
          <a:xfrm>
            <a:off x="628650" y="3284486"/>
            <a:ext cx="8053578"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SPX optimizes multiple layout criteria simultaneously.</a:t>
            </a:r>
          </a:p>
        </p:txBody>
      </p:sp>
      <p:sp>
        <p:nvSpPr>
          <p:cNvPr id="7" name="TextBox 6">
            <a:extLst>
              <a:ext uri="{FF2B5EF4-FFF2-40B4-BE49-F238E27FC236}">
                <a16:creationId xmlns:a16="http://schemas.microsoft.com/office/drawing/2014/main" id="{41C2CE48-A129-F74A-B1FB-8FAB80706025}"/>
              </a:ext>
            </a:extLst>
          </p:cNvPr>
          <p:cNvSpPr txBox="1"/>
          <p:nvPr/>
        </p:nvSpPr>
        <p:spPr>
          <a:xfrm>
            <a:off x="628650" y="4343365"/>
            <a:ext cx="8172286"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SPX achieves drawing quality close to single criterion state-of-the-art algorithms.</a:t>
            </a:r>
          </a:p>
        </p:txBody>
      </p:sp>
    </p:spTree>
    <p:extLst>
      <p:ext uri="{BB962C8B-B14F-4D97-AF65-F5344CB8AC3E}">
        <p14:creationId xmlns:p14="http://schemas.microsoft.com/office/powerpoint/2010/main" val="189298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B2FC-A33D-0446-A720-9D283C0DF238}"/>
              </a:ext>
            </a:extLst>
          </p:cNvPr>
          <p:cNvSpPr>
            <a:spLocks noGrp="1"/>
          </p:cNvSpPr>
          <p:nvPr>
            <p:ph type="title"/>
          </p:nvPr>
        </p:nvSpPr>
        <p:spPr>
          <a:xfrm>
            <a:off x="676776" y="337409"/>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Future work</a:t>
            </a:r>
          </a:p>
        </p:txBody>
      </p:sp>
      <p:sp>
        <p:nvSpPr>
          <p:cNvPr id="3" name="Content Placeholder 2">
            <a:extLst>
              <a:ext uri="{FF2B5EF4-FFF2-40B4-BE49-F238E27FC236}">
                <a16:creationId xmlns:a16="http://schemas.microsoft.com/office/drawing/2014/main" id="{FBC41C10-8388-CE4D-847E-BD37165287AF}"/>
              </a:ext>
            </a:extLst>
          </p:cNvPr>
          <p:cNvSpPr>
            <a:spLocks noGrp="1"/>
          </p:cNvSpPr>
          <p:nvPr>
            <p:ph idx="1"/>
          </p:nvPr>
        </p:nvSpPr>
        <p:spPr>
          <a:xfrm>
            <a:off x="676776" y="1600828"/>
            <a:ext cx="7886700" cy="3263504"/>
          </a:xfrm>
        </p:spPr>
        <p:txBody>
          <a:bodyPr>
            <a:normAutofit lnSpcReduction="10000"/>
          </a:bodyPr>
          <a:lstStyle/>
          <a:p>
            <a:pPr>
              <a:lnSpc>
                <a:spcPct val="150000"/>
              </a:lnSpc>
            </a:pPr>
            <a:r>
              <a:rPr lang="en-US" sz="3200" dirty="0"/>
              <a:t>Incorporate additional layout criteria (X)</a:t>
            </a:r>
          </a:p>
          <a:p>
            <a:pPr>
              <a:lnSpc>
                <a:spcPct val="150000"/>
              </a:lnSpc>
            </a:pPr>
            <a:r>
              <a:rPr lang="en-US" sz="3200" dirty="0"/>
              <a:t>Speed up SPX</a:t>
            </a:r>
          </a:p>
          <a:p>
            <a:pPr>
              <a:lnSpc>
                <a:spcPct val="150000"/>
              </a:lnSpc>
            </a:pPr>
            <a:r>
              <a:rPr lang="en-US" sz="3200" dirty="0"/>
              <a:t>Good Initial configurations</a:t>
            </a:r>
          </a:p>
          <a:p>
            <a:pPr>
              <a:lnSpc>
                <a:spcPct val="150000"/>
              </a:lnSpc>
            </a:pPr>
            <a:r>
              <a:rPr lang="en-US" sz="3200" dirty="0"/>
              <a:t>Good values for hyperparameters</a:t>
            </a:r>
          </a:p>
        </p:txBody>
      </p:sp>
      <p:sp>
        <p:nvSpPr>
          <p:cNvPr id="4" name="Slide Number Placeholder 3">
            <a:extLst>
              <a:ext uri="{FF2B5EF4-FFF2-40B4-BE49-F238E27FC236}">
                <a16:creationId xmlns:a16="http://schemas.microsoft.com/office/drawing/2014/main" id="{B9DF6C1F-3675-9240-8FC5-879F7808F6BF}"/>
              </a:ext>
            </a:extLst>
          </p:cNvPr>
          <p:cNvSpPr>
            <a:spLocks noGrp="1"/>
          </p:cNvSpPr>
          <p:nvPr>
            <p:ph type="sldNum" sz="quarter" idx="12"/>
          </p:nvPr>
        </p:nvSpPr>
        <p:spPr/>
        <p:txBody>
          <a:bodyPr/>
          <a:lstStyle/>
          <a:p>
            <a:fld id="{99B53B0C-7A28-E14B-ACE4-12EE0EFAA2E4}" type="slidenum">
              <a:rPr lang="en-US" smtClean="0"/>
              <a:t>27</a:t>
            </a:fld>
            <a:endParaRPr lang="en-US" dirty="0"/>
          </a:p>
        </p:txBody>
      </p:sp>
    </p:spTree>
    <p:extLst>
      <p:ext uri="{BB962C8B-B14F-4D97-AF65-F5344CB8AC3E}">
        <p14:creationId xmlns:p14="http://schemas.microsoft.com/office/powerpoint/2010/main" val="231281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02F59-0648-3644-94F7-406FA1620663}"/>
              </a:ext>
            </a:extLst>
          </p:cNvPr>
          <p:cNvSpPr>
            <a:spLocks noGrp="1"/>
          </p:cNvSpPr>
          <p:nvPr>
            <p:ph type="title"/>
          </p:nvPr>
        </p:nvSpPr>
        <p:spPr>
          <a:xfrm>
            <a:off x="933450" y="545303"/>
            <a:ext cx="7886700" cy="994172"/>
          </a:xfrm>
        </p:spPr>
        <p:txBody>
          <a:bodyPr>
            <a:normAutofit/>
          </a:bodyPr>
          <a:lstStyle/>
          <a:p>
            <a:pPr algn="ctr"/>
            <a:r>
              <a:rPr lang="en-US" sz="5250" b="1" dirty="0">
                <a:solidFill>
                  <a:schemeClr val="accent2">
                    <a:lumMod val="75000"/>
                  </a:schemeClr>
                </a:solidFill>
                <a:latin typeface="Calibri" panose="020F0502020204030204" pitchFamily="34" charset="0"/>
                <a:cs typeface="Calibri" panose="020F0502020204030204" pitchFamily="34" charset="0"/>
              </a:rPr>
              <a:t>Thank you</a:t>
            </a:r>
          </a:p>
        </p:txBody>
      </p:sp>
      <p:sp>
        <p:nvSpPr>
          <p:cNvPr id="5" name="Slide Number Placeholder 4">
            <a:extLst>
              <a:ext uri="{FF2B5EF4-FFF2-40B4-BE49-F238E27FC236}">
                <a16:creationId xmlns:a16="http://schemas.microsoft.com/office/drawing/2014/main" id="{F698511F-66F0-124F-BC63-6C8FB5E75CE7}"/>
              </a:ext>
            </a:extLst>
          </p:cNvPr>
          <p:cNvSpPr>
            <a:spLocks noGrp="1"/>
          </p:cNvSpPr>
          <p:nvPr>
            <p:ph type="sldNum" sz="quarter" idx="12"/>
          </p:nvPr>
        </p:nvSpPr>
        <p:spPr>
          <a:xfrm>
            <a:off x="6457950" y="6082054"/>
            <a:ext cx="2057400" cy="273844"/>
          </a:xfrm>
        </p:spPr>
        <p:txBody>
          <a:bodyPr/>
          <a:lstStyle/>
          <a:p>
            <a:fld id="{99B53B0C-7A28-E14B-ACE4-12EE0EFAA2E4}" type="slidenum">
              <a:rPr lang="en-US" smtClean="0"/>
              <a:t>28</a:t>
            </a:fld>
            <a:endParaRPr lang="en-US" dirty="0"/>
          </a:p>
        </p:txBody>
      </p:sp>
      <p:pic>
        <p:nvPicPr>
          <p:cNvPr id="4" name="Picture 3">
            <a:extLst>
              <a:ext uri="{FF2B5EF4-FFF2-40B4-BE49-F238E27FC236}">
                <a16:creationId xmlns:a16="http://schemas.microsoft.com/office/drawing/2014/main" id="{773B7D8F-1B13-5244-8BD4-1C1C038E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650" y="3453599"/>
            <a:ext cx="1161288" cy="1161288"/>
          </a:xfrm>
          <a:prstGeom prst="rect">
            <a:avLst/>
          </a:prstGeom>
        </p:spPr>
      </p:pic>
      <p:sp>
        <p:nvSpPr>
          <p:cNvPr id="6" name="TextBox 5">
            <a:extLst>
              <a:ext uri="{FF2B5EF4-FFF2-40B4-BE49-F238E27FC236}">
                <a16:creationId xmlns:a16="http://schemas.microsoft.com/office/drawing/2014/main" id="{C1BFD2F2-E808-9A4F-9EB2-F4DCD65D8F8F}"/>
              </a:ext>
            </a:extLst>
          </p:cNvPr>
          <p:cNvSpPr txBox="1"/>
          <p:nvPr/>
        </p:nvSpPr>
        <p:spPr>
          <a:xfrm>
            <a:off x="339624" y="4815794"/>
            <a:ext cx="6058490" cy="738664"/>
          </a:xfrm>
          <a:prstGeom prst="rect">
            <a:avLst/>
          </a:prstGeom>
          <a:noFill/>
        </p:spPr>
        <p:txBody>
          <a:bodyPr wrap="square" rtlCol="0">
            <a:spAutoFit/>
          </a:bodyPr>
          <a:lstStyle/>
          <a:p>
            <a:r>
              <a:rPr lang="en-US" sz="2100" dirty="0"/>
              <a:t>SPX available at </a:t>
            </a:r>
          </a:p>
          <a:p>
            <a:r>
              <a:rPr lang="en-US" sz="2100" dirty="0">
                <a:solidFill>
                  <a:schemeClr val="accent1"/>
                </a:solidFill>
              </a:rPr>
              <a:t>https://</a:t>
            </a:r>
            <a:r>
              <a:rPr lang="en-US" sz="2100" dirty="0" err="1">
                <a:solidFill>
                  <a:schemeClr val="accent1"/>
                </a:solidFill>
              </a:rPr>
              <a:t>github.com</a:t>
            </a:r>
            <a:r>
              <a:rPr lang="en-US" sz="2100" dirty="0">
                <a:solidFill>
                  <a:schemeClr val="accent1"/>
                </a:solidFill>
              </a:rPr>
              <a:t>/</a:t>
            </a:r>
            <a:r>
              <a:rPr lang="en-US" sz="2100" dirty="0" err="1">
                <a:solidFill>
                  <a:schemeClr val="accent1"/>
                </a:solidFill>
              </a:rPr>
              <a:t>devkotasabin</a:t>
            </a:r>
            <a:r>
              <a:rPr lang="en-US" sz="2100" dirty="0">
                <a:solidFill>
                  <a:schemeClr val="accent1"/>
                </a:solidFill>
              </a:rPr>
              <a:t>/SPX-graph-layout</a:t>
            </a:r>
          </a:p>
        </p:txBody>
      </p:sp>
      <p:sp>
        <p:nvSpPr>
          <p:cNvPr id="8" name="TextBox 7">
            <a:extLst>
              <a:ext uri="{FF2B5EF4-FFF2-40B4-BE49-F238E27FC236}">
                <a16:creationId xmlns:a16="http://schemas.microsoft.com/office/drawing/2014/main" id="{E7D136F5-9503-DF4F-9C67-A5F9792385C5}"/>
              </a:ext>
            </a:extLst>
          </p:cNvPr>
          <p:cNvSpPr txBox="1"/>
          <p:nvPr/>
        </p:nvSpPr>
        <p:spPr>
          <a:xfrm>
            <a:off x="339624" y="5809997"/>
            <a:ext cx="2635273" cy="323165"/>
          </a:xfrm>
          <a:prstGeom prst="rect">
            <a:avLst/>
          </a:prstGeom>
          <a:noFill/>
        </p:spPr>
        <p:txBody>
          <a:bodyPr wrap="none" rtlCol="0">
            <a:spAutoFit/>
          </a:bodyPr>
          <a:lstStyle/>
          <a:p>
            <a:r>
              <a:rPr lang="en-US" sz="1500" dirty="0"/>
              <a:t>https://</a:t>
            </a:r>
            <a:r>
              <a:rPr lang="en-US" sz="1500" dirty="0" err="1"/>
              <a:t>devkotasabin.github.io</a:t>
            </a:r>
            <a:r>
              <a:rPr lang="en-US" sz="1500" dirty="0"/>
              <a:t>/</a:t>
            </a:r>
          </a:p>
        </p:txBody>
      </p:sp>
      <p:sp>
        <p:nvSpPr>
          <p:cNvPr id="9" name="Rectangle 8">
            <a:extLst>
              <a:ext uri="{FF2B5EF4-FFF2-40B4-BE49-F238E27FC236}">
                <a16:creationId xmlns:a16="http://schemas.microsoft.com/office/drawing/2014/main" id="{B9400C44-936D-8B46-812E-D633B2CCD5CA}"/>
              </a:ext>
            </a:extLst>
          </p:cNvPr>
          <p:cNvSpPr/>
          <p:nvPr/>
        </p:nvSpPr>
        <p:spPr>
          <a:xfrm>
            <a:off x="288824" y="3498426"/>
            <a:ext cx="7013076" cy="1061829"/>
          </a:xfrm>
          <a:prstGeom prst="rect">
            <a:avLst/>
          </a:prstGeom>
          <a:solidFill>
            <a:schemeClr val="bg1"/>
          </a:solidFill>
        </p:spPr>
        <p:txBody>
          <a:bodyPr wrap="square">
            <a:spAutoFit/>
          </a:bodyPr>
          <a:lstStyle/>
          <a:p>
            <a:r>
              <a:rPr lang="en-US" sz="2100" dirty="0"/>
              <a:t>Supported in part by NSF grants: </a:t>
            </a:r>
          </a:p>
          <a:p>
            <a:r>
              <a:rPr lang="en-US" sz="2100" dirty="0"/>
              <a:t>CCF-1740858, CCF-1712119, DMS-1839274, DMS-1839307, III-1656958, 1844573</a:t>
            </a:r>
          </a:p>
        </p:txBody>
      </p:sp>
      <p:sp>
        <p:nvSpPr>
          <p:cNvPr id="10" name="TextBox 9">
            <a:extLst>
              <a:ext uri="{FF2B5EF4-FFF2-40B4-BE49-F238E27FC236}">
                <a16:creationId xmlns:a16="http://schemas.microsoft.com/office/drawing/2014/main" id="{A078B139-6910-B549-9D1A-98D914D8CBAC}"/>
              </a:ext>
            </a:extLst>
          </p:cNvPr>
          <p:cNvSpPr txBox="1"/>
          <p:nvPr/>
        </p:nvSpPr>
        <p:spPr>
          <a:xfrm>
            <a:off x="339624" y="1707146"/>
            <a:ext cx="8590416" cy="1477328"/>
          </a:xfrm>
          <a:prstGeom prst="rect">
            <a:avLst/>
          </a:prstGeom>
          <a:noFill/>
        </p:spPr>
        <p:txBody>
          <a:bodyPr wrap="square" rtlCol="0">
            <a:spAutoFit/>
          </a:bodyPr>
          <a:lstStyle/>
          <a:p>
            <a:r>
              <a:rPr lang="en-US" dirty="0"/>
              <a:t>Special thanks to</a:t>
            </a:r>
          </a:p>
          <a:p>
            <a:pPr marL="214313" indent="-214313">
              <a:buFont typeface="Arial" panose="020B0604020202020204" pitchFamily="34" charset="0"/>
              <a:buChar char="•"/>
            </a:pPr>
            <a:r>
              <a:rPr lang="en-US" dirty="0" err="1"/>
              <a:t>Demel</a:t>
            </a:r>
            <a:r>
              <a:rPr lang="en-US" dirty="0"/>
              <a:t> et al. and </a:t>
            </a:r>
            <a:r>
              <a:rPr lang="en-US" dirty="0" err="1"/>
              <a:t>Bekos</a:t>
            </a:r>
            <a:r>
              <a:rPr lang="en-US" dirty="0"/>
              <a:t> et al. for providing their crossing angle maximization code to compare with SPX.</a:t>
            </a:r>
          </a:p>
          <a:p>
            <a:pPr marL="214313" indent="-214313">
              <a:buFont typeface="Arial" panose="020B0604020202020204" pitchFamily="34" charset="0"/>
              <a:buChar char="•"/>
            </a:pPr>
            <a:r>
              <a:rPr lang="en-US" dirty="0"/>
              <a:t>Michelle Strout, University of Arizona for providing computing resources.</a:t>
            </a:r>
          </a:p>
          <a:p>
            <a:pPr marL="214313" indent="-214313">
              <a:buFont typeface="Arial" panose="020B0604020202020204" pitchFamily="34" charset="0"/>
              <a:buChar char="•"/>
            </a:pPr>
            <a:r>
              <a:rPr lang="en-US" dirty="0"/>
              <a:t>Carlos </a:t>
            </a:r>
            <a:r>
              <a:rPr lang="en-US" dirty="0" err="1"/>
              <a:t>Scheidegger</a:t>
            </a:r>
            <a:r>
              <a:rPr lang="en-US" dirty="0"/>
              <a:t> and Josh Levine, University of Arizona for their valuable feedback.</a:t>
            </a:r>
          </a:p>
        </p:txBody>
      </p:sp>
      <p:pic>
        <p:nvPicPr>
          <p:cNvPr id="11" name="Picture 10">
            <a:extLst>
              <a:ext uri="{FF2B5EF4-FFF2-40B4-BE49-F238E27FC236}">
                <a16:creationId xmlns:a16="http://schemas.microsoft.com/office/drawing/2014/main" id="{3A10F8BE-C7A3-5443-B955-5E2001777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657" y="685027"/>
            <a:ext cx="1259274" cy="714723"/>
          </a:xfrm>
          <a:prstGeom prst="rect">
            <a:avLst/>
          </a:prstGeom>
        </p:spPr>
      </p:pic>
      <p:pic>
        <p:nvPicPr>
          <p:cNvPr id="7" name="Picture 6">
            <a:extLst>
              <a:ext uri="{FF2B5EF4-FFF2-40B4-BE49-F238E27FC236}">
                <a16:creationId xmlns:a16="http://schemas.microsoft.com/office/drawing/2014/main" id="{841F9E50-7C7C-0447-8DEE-AC9D9F13169C}"/>
              </a:ext>
            </a:extLst>
          </p:cNvPr>
          <p:cNvPicPr>
            <a:picLocks noChangeAspect="1"/>
          </p:cNvPicPr>
          <p:nvPr/>
        </p:nvPicPr>
        <p:blipFill>
          <a:blip r:embed="rId5"/>
          <a:stretch>
            <a:fillRect/>
          </a:stretch>
        </p:blipFill>
        <p:spPr>
          <a:xfrm>
            <a:off x="270120" y="682920"/>
            <a:ext cx="2551325" cy="604260"/>
          </a:xfrm>
          <a:prstGeom prst="rect">
            <a:avLst/>
          </a:prstGeom>
        </p:spPr>
      </p:pic>
    </p:spTree>
    <p:extLst>
      <p:ext uri="{BB962C8B-B14F-4D97-AF65-F5344CB8AC3E}">
        <p14:creationId xmlns:p14="http://schemas.microsoft.com/office/powerpoint/2010/main" val="336241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3FC8-9BBA-7747-A0E0-4E749FDD4B9F}"/>
              </a:ext>
            </a:extLst>
          </p:cNvPr>
          <p:cNvSpPr>
            <a:spLocks noGrp="1"/>
          </p:cNvSpPr>
          <p:nvPr>
            <p:ph type="title"/>
          </p:nvPr>
        </p:nvSpPr>
        <p:spPr>
          <a:xfrm>
            <a:off x="508676" y="327788"/>
            <a:ext cx="7886700" cy="534924"/>
          </a:xfrm>
        </p:spPr>
        <p:txBody>
          <a:bodyPr>
            <a:normAutofit fontScale="90000"/>
          </a:bodyPr>
          <a:lstStyle/>
          <a:p>
            <a:r>
              <a:rPr lang="en-US" sz="3600" dirty="0">
                <a:solidFill>
                  <a:schemeClr val="accent2">
                    <a:lumMod val="75000"/>
                  </a:schemeClr>
                </a:solidFill>
                <a:latin typeface="Calibri" panose="020F0502020204030204" pitchFamily="34" charset="0"/>
                <a:cs typeface="Calibri" panose="020F0502020204030204" pitchFamily="34" charset="0"/>
              </a:rPr>
              <a:t>Appendix: Convergence Results</a:t>
            </a:r>
          </a:p>
        </p:txBody>
      </p:sp>
      <p:sp>
        <p:nvSpPr>
          <p:cNvPr id="6" name="Slide Number Placeholder 5">
            <a:extLst>
              <a:ext uri="{FF2B5EF4-FFF2-40B4-BE49-F238E27FC236}">
                <a16:creationId xmlns:a16="http://schemas.microsoft.com/office/drawing/2014/main" id="{038B9F4D-8E04-B749-9E2F-0E1047DF941C}"/>
              </a:ext>
            </a:extLst>
          </p:cNvPr>
          <p:cNvSpPr>
            <a:spLocks noGrp="1"/>
          </p:cNvSpPr>
          <p:nvPr>
            <p:ph type="sldNum" sz="quarter" idx="12"/>
          </p:nvPr>
        </p:nvSpPr>
        <p:spPr/>
        <p:txBody>
          <a:bodyPr/>
          <a:lstStyle/>
          <a:p>
            <a:fld id="{99B53B0C-7A28-E14B-ACE4-12EE0EFAA2E4}" type="slidenum">
              <a:rPr lang="en-US" smtClean="0"/>
              <a:t>29</a:t>
            </a:fld>
            <a:endParaRPr lang="en-US"/>
          </a:p>
        </p:txBody>
      </p:sp>
      <p:pic>
        <p:nvPicPr>
          <p:cNvPr id="5" name="Picture 4">
            <a:extLst>
              <a:ext uri="{FF2B5EF4-FFF2-40B4-BE49-F238E27FC236}">
                <a16:creationId xmlns:a16="http://schemas.microsoft.com/office/drawing/2014/main" id="{0E5AA968-DC74-5A48-9881-BFF146F9B0DF}"/>
              </a:ext>
            </a:extLst>
          </p:cNvPr>
          <p:cNvPicPr>
            <a:picLocks noChangeAspect="1"/>
          </p:cNvPicPr>
          <p:nvPr/>
        </p:nvPicPr>
        <p:blipFill>
          <a:blip r:embed="rId2"/>
          <a:stretch>
            <a:fillRect/>
          </a:stretch>
        </p:blipFill>
        <p:spPr>
          <a:xfrm>
            <a:off x="880109" y="998475"/>
            <a:ext cx="7143835" cy="5357876"/>
          </a:xfrm>
          <a:prstGeom prst="rect">
            <a:avLst/>
          </a:prstGeom>
        </p:spPr>
      </p:pic>
    </p:spTree>
    <p:extLst>
      <p:ext uri="{BB962C8B-B14F-4D97-AF65-F5344CB8AC3E}">
        <p14:creationId xmlns:p14="http://schemas.microsoft.com/office/powerpoint/2010/main" val="149685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55D8-8A5A-8341-82F9-FE3CAD5AF138}"/>
              </a:ext>
            </a:extLst>
          </p:cNvPr>
          <p:cNvSpPr>
            <a:spLocks noGrp="1"/>
          </p:cNvSpPr>
          <p:nvPr>
            <p:ph type="title"/>
          </p:nvPr>
        </p:nvSpPr>
        <p:spPr>
          <a:xfrm>
            <a:off x="326507" y="535630"/>
            <a:ext cx="8541450" cy="690317"/>
          </a:xfrm>
        </p:spPr>
        <p:txBody>
          <a:bodyPr>
            <a:normAutofit fontScale="90000"/>
          </a:bodyPr>
          <a:lstStyle/>
          <a:p>
            <a:r>
              <a:rPr lang="en-US" dirty="0">
                <a:solidFill>
                  <a:schemeClr val="accent2">
                    <a:lumMod val="75000"/>
                  </a:schemeClr>
                </a:solidFill>
                <a:latin typeface="Calibri" panose="020F0502020204030204" pitchFamily="34" charset="0"/>
                <a:cs typeface="Calibri" panose="020F0502020204030204" pitchFamily="34" charset="0"/>
              </a:rPr>
              <a:t>Don’t let perfect be the enemy of good</a:t>
            </a:r>
          </a:p>
        </p:txBody>
      </p:sp>
      <p:pic>
        <p:nvPicPr>
          <p:cNvPr id="5" name="Content Placeholder 4">
            <a:extLst>
              <a:ext uri="{FF2B5EF4-FFF2-40B4-BE49-F238E27FC236}">
                <a16:creationId xmlns:a16="http://schemas.microsoft.com/office/drawing/2014/main" id="{7F78D262-125B-234D-B369-01D997F38A60}"/>
              </a:ext>
            </a:extLst>
          </p:cNvPr>
          <p:cNvPicPr>
            <a:picLocks noGrp="1" noChangeAspect="1"/>
          </p:cNvPicPr>
          <p:nvPr>
            <p:ph idx="1"/>
          </p:nvPr>
        </p:nvPicPr>
        <p:blipFill>
          <a:blip r:embed="rId3"/>
          <a:stretch>
            <a:fillRect/>
          </a:stretch>
        </p:blipFill>
        <p:spPr>
          <a:xfrm>
            <a:off x="509586" y="4325247"/>
            <a:ext cx="3838575" cy="1238250"/>
          </a:xfrm>
          <a:ln>
            <a:solidFill>
              <a:schemeClr val="accent1">
                <a:shade val="50000"/>
              </a:schemeClr>
            </a:solidFill>
          </a:ln>
        </p:spPr>
      </p:pic>
      <p:sp>
        <p:nvSpPr>
          <p:cNvPr id="3" name="Slide Number Placeholder 2">
            <a:extLst>
              <a:ext uri="{FF2B5EF4-FFF2-40B4-BE49-F238E27FC236}">
                <a16:creationId xmlns:a16="http://schemas.microsoft.com/office/drawing/2014/main" id="{87B83EAE-E011-504F-9261-E41BCEF898B3}"/>
              </a:ext>
            </a:extLst>
          </p:cNvPr>
          <p:cNvSpPr>
            <a:spLocks noGrp="1"/>
          </p:cNvSpPr>
          <p:nvPr>
            <p:ph type="sldNum" sz="quarter" idx="12"/>
          </p:nvPr>
        </p:nvSpPr>
        <p:spPr/>
        <p:txBody>
          <a:bodyPr/>
          <a:lstStyle/>
          <a:p>
            <a:fld id="{99B53B0C-7A28-E14B-ACE4-12EE0EFAA2E4}" type="slidenum">
              <a:rPr lang="en-US" smtClean="0"/>
              <a:t>3</a:t>
            </a:fld>
            <a:endParaRPr lang="en-US"/>
          </a:p>
        </p:txBody>
      </p:sp>
      <p:pic>
        <p:nvPicPr>
          <p:cNvPr id="7" name="Picture 6">
            <a:extLst>
              <a:ext uri="{FF2B5EF4-FFF2-40B4-BE49-F238E27FC236}">
                <a16:creationId xmlns:a16="http://schemas.microsoft.com/office/drawing/2014/main" id="{2D7A250F-AEC6-F549-B2FB-C0E5D6C73ACA}"/>
              </a:ext>
            </a:extLst>
          </p:cNvPr>
          <p:cNvPicPr>
            <a:picLocks noChangeAspect="1"/>
          </p:cNvPicPr>
          <p:nvPr/>
        </p:nvPicPr>
        <p:blipFill>
          <a:blip r:embed="rId4"/>
          <a:stretch>
            <a:fillRect/>
          </a:stretch>
        </p:blipFill>
        <p:spPr>
          <a:xfrm>
            <a:off x="509586" y="2865997"/>
            <a:ext cx="3857625" cy="1228725"/>
          </a:xfrm>
          <a:prstGeom prst="rect">
            <a:avLst/>
          </a:prstGeom>
          <a:ln>
            <a:solidFill>
              <a:schemeClr val="accent1">
                <a:shade val="50000"/>
              </a:schemeClr>
            </a:solidFill>
          </a:ln>
        </p:spPr>
      </p:pic>
      <p:sp>
        <p:nvSpPr>
          <p:cNvPr id="8" name="TextBox 7">
            <a:extLst>
              <a:ext uri="{FF2B5EF4-FFF2-40B4-BE49-F238E27FC236}">
                <a16:creationId xmlns:a16="http://schemas.microsoft.com/office/drawing/2014/main" id="{13CEDEFC-E257-7942-BE65-DADF280E586D}"/>
              </a:ext>
            </a:extLst>
          </p:cNvPr>
          <p:cNvSpPr txBox="1"/>
          <p:nvPr/>
        </p:nvSpPr>
        <p:spPr>
          <a:xfrm>
            <a:off x="460769" y="2270553"/>
            <a:ext cx="1329979" cy="461665"/>
          </a:xfrm>
          <a:prstGeom prst="rect">
            <a:avLst/>
          </a:prstGeom>
          <a:noFill/>
        </p:spPr>
        <p:txBody>
          <a:bodyPr wrap="none" rtlCol="0">
            <a:spAutoFit/>
          </a:bodyPr>
          <a:lstStyle/>
          <a:p>
            <a:r>
              <a:rPr lang="en-US" sz="2400" dirty="0"/>
              <a:t>Tübingen</a:t>
            </a:r>
          </a:p>
        </p:txBody>
      </p:sp>
      <p:sp>
        <p:nvSpPr>
          <p:cNvPr id="9" name="TextBox 8">
            <a:extLst>
              <a:ext uri="{FF2B5EF4-FFF2-40B4-BE49-F238E27FC236}">
                <a16:creationId xmlns:a16="http://schemas.microsoft.com/office/drawing/2014/main" id="{E0B31BCD-8467-2449-BBE7-45CD424C8673}"/>
              </a:ext>
            </a:extLst>
          </p:cNvPr>
          <p:cNvSpPr txBox="1"/>
          <p:nvPr/>
        </p:nvSpPr>
        <p:spPr>
          <a:xfrm>
            <a:off x="2152101" y="2270552"/>
            <a:ext cx="572593" cy="461665"/>
          </a:xfrm>
          <a:prstGeom prst="rect">
            <a:avLst/>
          </a:prstGeom>
          <a:noFill/>
        </p:spPr>
        <p:txBody>
          <a:bodyPr wrap="none" rtlCol="0">
            <a:spAutoFit/>
          </a:bodyPr>
          <a:lstStyle/>
          <a:p>
            <a:r>
              <a:rPr lang="en-US" sz="2400" dirty="0"/>
              <a:t>KIT</a:t>
            </a:r>
          </a:p>
        </p:txBody>
      </p:sp>
      <p:sp>
        <p:nvSpPr>
          <p:cNvPr id="10" name="TextBox 9">
            <a:extLst>
              <a:ext uri="{FF2B5EF4-FFF2-40B4-BE49-F238E27FC236}">
                <a16:creationId xmlns:a16="http://schemas.microsoft.com/office/drawing/2014/main" id="{38C8AF41-7E1A-A241-9B77-EBCA78DABBDC}"/>
              </a:ext>
            </a:extLst>
          </p:cNvPr>
          <p:cNvSpPr txBox="1"/>
          <p:nvPr/>
        </p:nvSpPr>
        <p:spPr>
          <a:xfrm>
            <a:off x="3398520" y="2270551"/>
            <a:ext cx="639470" cy="461665"/>
          </a:xfrm>
          <a:prstGeom prst="rect">
            <a:avLst/>
          </a:prstGeom>
          <a:noFill/>
        </p:spPr>
        <p:txBody>
          <a:bodyPr wrap="none" rtlCol="0">
            <a:spAutoFit/>
          </a:bodyPr>
          <a:lstStyle/>
          <a:p>
            <a:r>
              <a:rPr lang="en-US" sz="2400" dirty="0"/>
              <a:t>SPX</a:t>
            </a:r>
          </a:p>
        </p:txBody>
      </p:sp>
      <p:sp>
        <p:nvSpPr>
          <p:cNvPr id="11" name="TextBox 10">
            <a:extLst>
              <a:ext uri="{FF2B5EF4-FFF2-40B4-BE49-F238E27FC236}">
                <a16:creationId xmlns:a16="http://schemas.microsoft.com/office/drawing/2014/main" id="{25451A9E-8CAE-BC4F-8AE5-B5F56D70487C}"/>
              </a:ext>
            </a:extLst>
          </p:cNvPr>
          <p:cNvSpPr txBox="1"/>
          <p:nvPr/>
        </p:nvSpPr>
        <p:spPr>
          <a:xfrm>
            <a:off x="4908549" y="3064860"/>
            <a:ext cx="3959407" cy="830997"/>
          </a:xfrm>
          <a:prstGeom prst="rect">
            <a:avLst/>
          </a:prstGeom>
          <a:noFill/>
        </p:spPr>
        <p:txBody>
          <a:bodyPr wrap="square" rtlCol="0">
            <a:spAutoFit/>
          </a:bodyPr>
          <a:lstStyle/>
          <a:p>
            <a:r>
              <a:rPr lang="en-US" sz="2400" dirty="0"/>
              <a:t>Best crossing angle (center) yields a large drawing area</a:t>
            </a:r>
          </a:p>
        </p:txBody>
      </p:sp>
      <p:sp>
        <p:nvSpPr>
          <p:cNvPr id="12" name="TextBox 11">
            <a:extLst>
              <a:ext uri="{FF2B5EF4-FFF2-40B4-BE49-F238E27FC236}">
                <a16:creationId xmlns:a16="http://schemas.microsoft.com/office/drawing/2014/main" id="{B623A8C8-FB8E-254A-A42A-F8C65E147BC4}"/>
              </a:ext>
            </a:extLst>
          </p:cNvPr>
          <p:cNvSpPr txBox="1"/>
          <p:nvPr/>
        </p:nvSpPr>
        <p:spPr>
          <a:xfrm>
            <a:off x="4908550" y="4344207"/>
            <a:ext cx="3790044" cy="830997"/>
          </a:xfrm>
          <a:prstGeom prst="rect">
            <a:avLst/>
          </a:prstGeom>
          <a:noFill/>
        </p:spPr>
        <p:txBody>
          <a:bodyPr wrap="square" rtlCol="0">
            <a:spAutoFit/>
          </a:bodyPr>
          <a:lstStyle/>
          <a:p>
            <a:r>
              <a:rPr lang="en-US" sz="2400" dirty="0"/>
              <a:t>Best crossing angle (left) yields poor vertex resolution</a:t>
            </a:r>
          </a:p>
        </p:txBody>
      </p:sp>
      <p:sp>
        <p:nvSpPr>
          <p:cNvPr id="4" name="Rectangle 3">
            <a:extLst>
              <a:ext uri="{FF2B5EF4-FFF2-40B4-BE49-F238E27FC236}">
                <a16:creationId xmlns:a16="http://schemas.microsoft.com/office/drawing/2014/main" id="{814ADBA3-0C31-2A4B-A529-F553547B3297}"/>
              </a:ext>
            </a:extLst>
          </p:cNvPr>
          <p:cNvSpPr/>
          <p:nvPr/>
        </p:nvSpPr>
        <p:spPr>
          <a:xfrm>
            <a:off x="1769364" y="2865997"/>
            <a:ext cx="1330452" cy="1228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40106934-7CA5-FA4B-8695-8663470B0DCE}"/>
              </a:ext>
            </a:extLst>
          </p:cNvPr>
          <p:cNvSpPr/>
          <p:nvPr/>
        </p:nvSpPr>
        <p:spPr>
          <a:xfrm>
            <a:off x="495870" y="4325247"/>
            <a:ext cx="1259778" cy="1242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ontent Placeholder 2">
            <a:extLst>
              <a:ext uri="{FF2B5EF4-FFF2-40B4-BE49-F238E27FC236}">
                <a16:creationId xmlns:a16="http://schemas.microsoft.com/office/drawing/2014/main" id="{3CEEC6F1-4F35-B049-870D-E1F2F93F9E2D}"/>
              </a:ext>
            </a:extLst>
          </p:cNvPr>
          <p:cNvSpPr txBox="1">
            <a:spLocks/>
          </p:cNvSpPr>
          <p:nvPr/>
        </p:nvSpPr>
        <p:spPr>
          <a:xfrm>
            <a:off x="326507" y="1463375"/>
            <a:ext cx="8372087" cy="474536"/>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Optimizing single criterion can result in unreadable drawings</a:t>
            </a:r>
          </a:p>
          <a:p>
            <a:endParaRPr lang="en-US" dirty="0"/>
          </a:p>
        </p:txBody>
      </p:sp>
    </p:spTree>
    <p:extLst>
      <p:ext uri="{BB962C8B-B14F-4D97-AF65-F5344CB8AC3E}">
        <p14:creationId xmlns:p14="http://schemas.microsoft.com/office/powerpoint/2010/main" val="33590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4"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7EB3-01F4-4B40-B995-1AC6CA7E4490}"/>
              </a:ext>
            </a:extLst>
          </p:cNvPr>
          <p:cNvSpPr>
            <a:spLocks noGrp="1"/>
          </p:cNvSpPr>
          <p:nvPr>
            <p:ph type="title"/>
          </p:nvPr>
        </p:nvSpPr>
        <p:spPr>
          <a:xfrm>
            <a:off x="628649" y="44451"/>
            <a:ext cx="7886700" cy="994172"/>
          </a:xfrm>
        </p:spPr>
        <p:txBody>
          <a:bodyPr>
            <a:normAutofit fontScale="90000"/>
          </a:bodyPr>
          <a:lstStyle/>
          <a:p>
            <a:r>
              <a:rPr lang="en-US" dirty="0">
                <a:solidFill>
                  <a:schemeClr val="accent2">
                    <a:lumMod val="75000"/>
                  </a:schemeClr>
                </a:solidFill>
              </a:rPr>
              <a:t>Appendix: Edge crossing minimization</a:t>
            </a:r>
          </a:p>
        </p:txBody>
      </p:sp>
      <p:pic>
        <p:nvPicPr>
          <p:cNvPr id="5" name="Content Placeholder 4">
            <a:extLst>
              <a:ext uri="{FF2B5EF4-FFF2-40B4-BE49-F238E27FC236}">
                <a16:creationId xmlns:a16="http://schemas.microsoft.com/office/drawing/2014/main" id="{8DD0D245-AEBC-214A-ADDD-6280397A0DC9}"/>
              </a:ext>
            </a:extLst>
          </p:cNvPr>
          <p:cNvPicPr>
            <a:picLocks noGrp="1" noChangeAspect="1"/>
          </p:cNvPicPr>
          <p:nvPr>
            <p:ph idx="1"/>
          </p:nvPr>
        </p:nvPicPr>
        <p:blipFill>
          <a:blip r:embed="rId2"/>
          <a:stretch>
            <a:fillRect/>
          </a:stretch>
        </p:blipFill>
        <p:spPr>
          <a:xfrm>
            <a:off x="816676" y="902216"/>
            <a:ext cx="7515941" cy="5454135"/>
          </a:xfrm>
        </p:spPr>
      </p:pic>
      <p:sp>
        <p:nvSpPr>
          <p:cNvPr id="6" name="Slide Number Placeholder 5">
            <a:extLst>
              <a:ext uri="{FF2B5EF4-FFF2-40B4-BE49-F238E27FC236}">
                <a16:creationId xmlns:a16="http://schemas.microsoft.com/office/drawing/2014/main" id="{9E03E836-CDAB-8249-B849-9BA220B7DBE1}"/>
              </a:ext>
            </a:extLst>
          </p:cNvPr>
          <p:cNvSpPr>
            <a:spLocks noGrp="1"/>
          </p:cNvSpPr>
          <p:nvPr>
            <p:ph type="sldNum" sz="quarter" idx="12"/>
          </p:nvPr>
        </p:nvSpPr>
        <p:spPr/>
        <p:txBody>
          <a:bodyPr/>
          <a:lstStyle/>
          <a:p>
            <a:fld id="{99B53B0C-7A28-E14B-ACE4-12EE0EFAA2E4}" type="slidenum">
              <a:rPr lang="en-US" smtClean="0"/>
              <a:t>30</a:t>
            </a:fld>
            <a:endParaRPr lang="en-US"/>
          </a:p>
        </p:txBody>
      </p:sp>
    </p:spTree>
    <p:extLst>
      <p:ext uri="{BB962C8B-B14F-4D97-AF65-F5344CB8AC3E}">
        <p14:creationId xmlns:p14="http://schemas.microsoft.com/office/powerpoint/2010/main" val="434816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5B3B-48FD-FC40-91E2-63991F3E1B17}"/>
              </a:ext>
            </a:extLst>
          </p:cNvPr>
          <p:cNvSpPr>
            <a:spLocks noGrp="1"/>
          </p:cNvSpPr>
          <p:nvPr>
            <p:ph type="title"/>
          </p:nvPr>
        </p:nvSpPr>
        <p:spPr>
          <a:xfrm>
            <a:off x="730250" y="268001"/>
            <a:ext cx="7886700" cy="994172"/>
          </a:xfrm>
        </p:spPr>
        <p:txBody>
          <a:bodyPr>
            <a:normAutofit fontScale="90000"/>
          </a:bodyPr>
          <a:lstStyle/>
          <a:p>
            <a:r>
              <a:rPr lang="en-US" dirty="0">
                <a:solidFill>
                  <a:schemeClr val="accent2">
                    <a:lumMod val="75000"/>
                  </a:schemeClr>
                </a:solidFill>
              </a:rPr>
              <a:t>Appendix: GD 2018,2017 crossing angle maximization challenge graphs</a:t>
            </a:r>
          </a:p>
        </p:txBody>
      </p:sp>
      <p:pic>
        <p:nvPicPr>
          <p:cNvPr id="5" name="Content Placeholder 4">
            <a:extLst>
              <a:ext uri="{FF2B5EF4-FFF2-40B4-BE49-F238E27FC236}">
                <a16:creationId xmlns:a16="http://schemas.microsoft.com/office/drawing/2014/main" id="{0C3C1339-2FC7-3542-AF4C-B00C0F585540}"/>
              </a:ext>
            </a:extLst>
          </p:cNvPr>
          <p:cNvPicPr>
            <a:picLocks noGrp="1" noChangeAspect="1"/>
          </p:cNvPicPr>
          <p:nvPr>
            <p:ph idx="1"/>
          </p:nvPr>
        </p:nvPicPr>
        <p:blipFill>
          <a:blip r:embed="rId2"/>
          <a:stretch>
            <a:fillRect/>
          </a:stretch>
        </p:blipFill>
        <p:spPr>
          <a:xfrm>
            <a:off x="781977" y="1451023"/>
            <a:ext cx="7783246" cy="4716478"/>
          </a:xfrm>
        </p:spPr>
      </p:pic>
      <p:sp>
        <p:nvSpPr>
          <p:cNvPr id="6" name="Slide Number Placeholder 5">
            <a:extLst>
              <a:ext uri="{FF2B5EF4-FFF2-40B4-BE49-F238E27FC236}">
                <a16:creationId xmlns:a16="http://schemas.microsoft.com/office/drawing/2014/main" id="{A65140FA-FE65-4943-B0B9-475A42732FA0}"/>
              </a:ext>
            </a:extLst>
          </p:cNvPr>
          <p:cNvSpPr>
            <a:spLocks noGrp="1"/>
          </p:cNvSpPr>
          <p:nvPr>
            <p:ph type="sldNum" sz="quarter" idx="12"/>
          </p:nvPr>
        </p:nvSpPr>
        <p:spPr/>
        <p:txBody>
          <a:bodyPr/>
          <a:lstStyle/>
          <a:p>
            <a:fld id="{99B53B0C-7A28-E14B-ACE4-12EE0EFAA2E4}" type="slidenum">
              <a:rPr lang="en-US" smtClean="0"/>
              <a:t>31</a:t>
            </a:fld>
            <a:endParaRPr lang="en-US"/>
          </a:p>
        </p:txBody>
      </p:sp>
    </p:spTree>
    <p:extLst>
      <p:ext uri="{BB962C8B-B14F-4D97-AF65-F5344CB8AC3E}">
        <p14:creationId xmlns:p14="http://schemas.microsoft.com/office/powerpoint/2010/main" val="365573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C5D5-38E6-4840-A43D-705172150D9E}"/>
              </a:ext>
            </a:extLst>
          </p:cNvPr>
          <p:cNvSpPr>
            <a:spLocks noGrp="1"/>
          </p:cNvSpPr>
          <p:nvPr>
            <p:ph type="title"/>
          </p:nvPr>
        </p:nvSpPr>
        <p:spPr>
          <a:xfrm>
            <a:off x="628650" y="61960"/>
            <a:ext cx="7886700" cy="1325563"/>
          </a:xfrm>
        </p:spPr>
        <p:txBody>
          <a:bodyPr/>
          <a:lstStyle/>
          <a:p>
            <a:r>
              <a:rPr lang="en-US" dirty="0">
                <a:solidFill>
                  <a:schemeClr val="accent2">
                    <a:lumMod val="75000"/>
                  </a:schemeClr>
                </a:solidFill>
              </a:rPr>
              <a:t>Appendix: GD challenge results</a:t>
            </a:r>
          </a:p>
        </p:txBody>
      </p:sp>
      <p:pic>
        <p:nvPicPr>
          <p:cNvPr id="5" name="Content Placeholder 4">
            <a:extLst>
              <a:ext uri="{FF2B5EF4-FFF2-40B4-BE49-F238E27FC236}">
                <a16:creationId xmlns:a16="http://schemas.microsoft.com/office/drawing/2014/main" id="{ABEBD92A-A4EB-7844-8A7F-A886157CFA09}"/>
              </a:ext>
            </a:extLst>
          </p:cNvPr>
          <p:cNvPicPr>
            <a:picLocks noGrp="1" noChangeAspect="1"/>
          </p:cNvPicPr>
          <p:nvPr>
            <p:ph idx="1"/>
          </p:nvPr>
        </p:nvPicPr>
        <p:blipFill>
          <a:blip r:embed="rId2"/>
          <a:stretch>
            <a:fillRect/>
          </a:stretch>
        </p:blipFill>
        <p:spPr>
          <a:xfrm>
            <a:off x="400915" y="1731986"/>
            <a:ext cx="8330335" cy="3939703"/>
          </a:xfrm>
        </p:spPr>
      </p:pic>
      <p:sp>
        <p:nvSpPr>
          <p:cNvPr id="6" name="Slide Number Placeholder 5">
            <a:extLst>
              <a:ext uri="{FF2B5EF4-FFF2-40B4-BE49-F238E27FC236}">
                <a16:creationId xmlns:a16="http://schemas.microsoft.com/office/drawing/2014/main" id="{8BEF75B3-1857-7A45-B3CC-FDB7D233F4B7}"/>
              </a:ext>
            </a:extLst>
          </p:cNvPr>
          <p:cNvSpPr>
            <a:spLocks noGrp="1"/>
          </p:cNvSpPr>
          <p:nvPr>
            <p:ph type="sldNum" sz="quarter" idx="12"/>
          </p:nvPr>
        </p:nvSpPr>
        <p:spPr/>
        <p:txBody>
          <a:bodyPr/>
          <a:lstStyle/>
          <a:p>
            <a:fld id="{99B53B0C-7A28-E14B-ACE4-12EE0EFAA2E4}" type="slidenum">
              <a:rPr lang="en-US" smtClean="0"/>
              <a:t>32</a:t>
            </a:fld>
            <a:endParaRPr lang="en-US"/>
          </a:p>
        </p:txBody>
      </p:sp>
    </p:spTree>
    <p:extLst>
      <p:ext uri="{BB962C8B-B14F-4D97-AF65-F5344CB8AC3E}">
        <p14:creationId xmlns:p14="http://schemas.microsoft.com/office/powerpoint/2010/main" val="2302257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3970-E129-D84F-BED0-9C9BA6F9BBF9}"/>
              </a:ext>
            </a:extLst>
          </p:cNvPr>
          <p:cNvSpPr>
            <a:spLocks noGrp="1"/>
          </p:cNvSpPr>
          <p:nvPr>
            <p:ph type="title"/>
          </p:nvPr>
        </p:nvSpPr>
        <p:spPr>
          <a:xfrm>
            <a:off x="628650" y="102194"/>
            <a:ext cx="7886700" cy="1325563"/>
          </a:xfrm>
        </p:spPr>
        <p:txBody>
          <a:bodyPr/>
          <a:lstStyle/>
          <a:p>
            <a:r>
              <a:rPr lang="en-US" dirty="0">
                <a:solidFill>
                  <a:schemeClr val="accent2">
                    <a:lumMod val="75000"/>
                  </a:schemeClr>
                </a:solidFill>
              </a:rPr>
              <a:t>Appendix: GD challenge results</a:t>
            </a:r>
          </a:p>
        </p:txBody>
      </p:sp>
      <p:pic>
        <p:nvPicPr>
          <p:cNvPr id="5" name="Content Placeholder 4">
            <a:extLst>
              <a:ext uri="{FF2B5EF4-FFF2-40B4-BE49-F238E27FC236}">
                <a16:creationId xmlns:a16="http://schemas.microsoft.com/office/drawing/2014/main" id="{8557394B-33E2-2C4F-A0D6-256A8E98B249}"/>
              </a:ext>
            </a:extLst>
          </p:cNvPr>
          <p:cNvPicPr>
            <a:picLocks noGrp="1" noChangeAspect="1"/>
          </p:cNvPicPr>
          <p:nvPr>
            <p:ph idx="1"/>
          </p:nvPr>
        </p:nvPicPr>
        <p:blipFill>
          <a:blip r:embed="rId2"/>
          <a:stretch>
            <a:fillRect/>
          </a:stretch>
        </p:blipFill>
        <p:spPr>
          <a:xfrm>
            <a:off x="386734" y="2221508"/>
            <a:ext cx="8370532" cy="3087092"/>
          </a:xfrm>
        </p:spPr>
      </p:pic>
      <p:sp>
        <p:nvSpPr>
          <p:cNvPr id="6" name="Slide Number Placeholder 5">
            <a:extLst>
              <a:ext uri="{FF2B5EF4-FFF2-40B4-BE49-F238E27FC236}">
                <a16:creationId xmlns:a16="http://schemas.microsoft.com/office/drawing/2014/main" id="{BEE7BCC4-2CF6-684F-BCE2-0B790C504D06}"/>
              </a:ext>
            </a:extLst>
          </p:cNvPr>
          <p:cNvSpPr>
            <a:spLocks noGrp="1"/>
          </p:cNvSpPr>
          <p:nvPr>
            <p:ph type="sldNum" sz="quarter" idx="12"/>
          </p:nvPr>
        </p:nvSpPr>
        <p:spPr/>
        <p:txBody>
          <a:bodyPr/>
          <a:lstStyle/>
          <a:p>
            <a:fld id="{99B53B0C-7A28-E14B-ACE4-12EE0EFAA2E4}" type="slidenum">
              <a:rPr lang="en-US" smtClean="0"/>
              <a:t>33</a:t>
            </a:fld>
            <a:endParaRPr lang="en-US"/>
          </a:p>
        </p:txBody>
      </p:sp>
    </p:spTree>
    <p:extLst>
      <p:ext uri="{BB962C8B-B14F-4D97-AF65-F5344CB8AC3E}">
        <p14:creationId xmlns:p14="http://schemas.microsoft.com/office/powerpoint/2010/main" val="3548207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394-AD40-B94E-91F2-7E8D83A93F91}"/>
              </a:ext>
            </a:extLst>
          </p:cNvPr>
          <p:cNvSpPr>
            <a:spLocks noGrp="1"/>
          </p:cNvSpPr>
          <p:nvPr>
            <p:ph type="title"/>
          </p:nvPr>
        </p:nvSpPr>
        <p:spPr>
          <a:xfrm>
            <a:off x="4289298" y="2994620"/>
            <a:ext cx="4542282" cy="994172"/>
          </a:xfrm>
        </p:spPr>
        <p:txBody>
          <a:bodyPr>
            <a:normAutofit fontScale="90000"/>
          </a:bodyPr>
          <a:lstStyle/>
          <a:p>
            <a:r>
              <a:rPr lang="en-US" dirty="0">
                <a:solidFill>
                  <a:schemeClr val="accent2">
                    <a:lumMod val="75000"/>
                  </a:schemeClr>
                </a:solidFill>
              </a:rPr>
              <a:t>Appendix: GD challenge outputs on 2018 graphs</a:t>
            </a:r>
          </a:p>
        </p:txBody>
      </p:sp>
      <p:pic>
        <p:nvPicPr>
          <p:cNvPr id="5" name="Content Placeholder 4">
            <a:extLst>
              <a:ext uri="{FF2B5EF4-FFF2-40B4-BE49-F238E27FC236}">
                <a16:creationId xmlns:a16="http://schemas.microsoft.com/office/drawing/2014/main" id="{249E4B21-1D80-244B-B423-5C994FE09851}"/>
              </a:ext>
            </a:extLst>
          </p:cNvPr>
          <p:cNvPicPr>
            <a:picLocks noGrp="1" noChangeAspect="1"/>
          </p:cNvPicPr>
          <p:nvPr>
            <p:ph idx="1"/>
          </p:nvPr>
        </p:nvPicPr>
        <p:blipFill>
          <a:blip r:embed="rId2"/>
          <a:stretch>
            <a:fillRect/>
          </a:stretch>
        </p:blipFill>
        <p:spPr>
          <a:xfrm>
            <a:off x="441768" y="292100"/>
            <a:ext cx="3647646" cy="6246813"/>
          </a:xfrm>
        </p:spPr>
      </p:pic>
      <p:sp>
        <p:nvSpPr>
          <p:cNvPr id="6" name="Slide Number Placeholder 5">
            <a:extLst>
              <a:ext uri="{FF2B5EF4-FFF2-40B4-BE49-F238E27FC236}">
                <a16:creationId xmlns:a16="http://schemas.microsoft.com/office/drawing/2014/main" id="{154AD01B-40A5-4547-89A6-22D214F50C2E}"/>
              </a:ext>
            </a:extLst>
          </p:cNvPr>
          <p:cNvSpPr>
            <a:spLocks noGrp="1"/>
          </p:cNvSpPr>
          <p:nvPr>
            <p:ph type="sldNum" sz="quarter" idx="12"/>
          </p:nvPr>
        </p:nvSpPr>
        <p:spPr/>
        <p:txBody>
          <a:bodyPr/>
          <a:lstStyle/>
          <a:p>
            <a:fld id="{99B53B0C-7A28-E14B-ACE4-12EE0EFAA2E4}" type="slidenum">
              <a:rPr lang="en-US" smtClean="0"/>
              <a:t>34</a:t>
            </a:fld>
            <a:endParaRPr lang="en-US"/>
          </a:p>
        </p:txBody>
      </p:sp>
    </p:spTree>
    <p:extLst>
      <p:ext uri="{BB962C8B-B14F-4D97-AF65-F5344CB8AC3E}">
        <p14:creationId xmlns:p14="http://schemas.microsoft.com/office/powerpoint/2010/main" val="4237372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394-AD40-B94E-91F2-7E8D83A93F91}"/>
              </a:ext>
            </a:extLst>
          </p:cNvPr>
          <p:cNvSpPr>
            <a:spLocks noGrp="1"/>
          </p:cNvSpPr>
          <p:nvPr>
            <p:ph type="title"/>
          </p:nvPr>
        </p:nvSpPr>
        <p:spPr>
          <a:xfrm>
            <a:off x="4962398" y="2918300"/>
            <a:ext cx="3749802" cy="994172"/>
          </a:xfrm>
        </p:spPr>
        <p:txBody>
          <a:bodyPr>
            <a:noAutofit/>
          </a:bodyPr>
          <a:lstStyle/>
          <a:p>
            <a:r>
              <a:rPr lang="en-US" sz="3200" dirty="0">
                <a:solidFill>
                  <a:schemeClr val="accent2">
                    <a:lumMod val="75000"/>
                  </a:schemeClr>
                </a:solidFill>
              </a:rPr>
              <a:t>Appendix: GD challenge outputs on 2018 graphs</a:t>
            </a:r>
          </a:p>
        </p:txBody>
      </p:sp>
      <p:pic>
        <p:nvPicPr>
          <p:cNvPr id="5" name="Content Placeholder 4">
            <a:extLst>
              <a:ext uri="{FF2B5EF4-FFF2-40B4-BE49-F238E27FC236}">
                <a16:creationId xmlns:a16="http://schemas.microsoft.com/office/drawing/2014/main" id="{249E4B21-1D80-244B-B423-5C994FE09851}"/>
              </a:ext>
            </a:extLst>
          </p:cNvPr>
          <p:cNvPicPr>
            <a:picLocks noGrp="1" noChangeAspect="1"/>
          </p:cNvPicPr>
          <p:nvPr>
            <p:ph idx="1"/>
          </p:nvPr>
        </p:nvPicPr>
        <p:blipFill>
          <a:blip r:embed="rId2"/>
          <a:stretch>
            <a:fillRect/>
          </a:stretch>
        </p:blipFill>
        <p:spPr>
          <a:xfrm>
            <a:off x="178757" y="254000"/>
            <a:ext cx="4627486" cy="6375399"/>
          </a:xfrm>
        </p:spPr>
      </p:pic>
      <p:sp>
        <p:nvSpPr>
          <p:cNvPr id="3" name="Slide Number Placeholder 2">
            <a:extLst>
              <a:ext uri="{FF2B5EF4-FFF2-40B4-BE49-F238E27FC236}">
                <a16:creationId xmlns:a16="http://schemas.microsoft.com/office/drawing/2014/main" id="{C911B827-1572-3D42-B1D4-000F19E1AE28}"/>
              </a:ext>
            </a:extLst>
          </p:cNvPr>
          <p:cNvSpPr>
            <a:spLocks noGrp="1"/>
          </p:cNvSpPr>
          <p:nvPr>
            <p:ph type="sldNum" sz="quarter" idx="12"/>
          </p:nvPr>
        </p:nvSpPr>
        <p:spPr/>
        <p:txBody>
          <a:bodyPr/>
          <a:lstStyle/>
          <a:p>
            <a:fld id="{99B53B0C-7A28-E14B-ACE4-12EE0EFAA2E4}" type="slidenum">
              <a:rPr lang="en-US" smtClean="0"/>
              <a:t>35</a:t>
            </a:fld>
            <a:endParaRPr lang="en-US"/>
          </a:p>
        </p:txBody>
      </p:sp>
    </p:spTree>
    <p:extLst>
      <p:ext uri="{BB962C8B-B14F-4D97-AF65-F5344CB8AC3E}">
        <p14:creationId xmlns:p14="http://schemas.microsoft.com/office/powerpoint/2010/main" val="195402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394-AD40-B94E-91F2-7E8D83A93F91}"/>
              </a:ext>
            </a:extLst>
          </p:cNvPr>
          <p:cNvSpPr>
            <a:spLocks noGrp="1"/>
          </p:cNvSpPr>
          <p:nvPr>
            <p:ph type="title"/>
          </p:nvPr>
        </p:nvSpPr>
        <p:spPr>
          <a:xfrm>
            <a:off x="4100449" y="2614483"/>
            <a:ext cx="4892802" cy="1644868"/>
          </a:xfrm>
        </p:spPr>
        <p:txBody>
          <a:bodyPr>
            <a:normAutofit fontScale="90000"/>
          </a:bodyPr>
          <a:lstStyle/>
          <a:p>
            <a:r>
              <a:rPr lang="en-US" dirty="0">
                <a:solidFill>
                  <a:schemeClr val="accent2">
                    <a:lumMod val="75000"/>
                  </a:schemeClr>
                </a:solidFill>
              </a:rPr>
              <a:t>Appendix: GD challenge outputs on 2017 graphs</a:t>
            </a:r>
          </a:p>
        </p:txBody>
      </p:sp>
      <p:pic>
        <p:nvPicPr>
          <p:cNvPr id="5" name="Content Placeholder 4">
            <a:extLst>
              <a:ext uri="{FF2B5EF4-FFF2-40B4-BE49-F238E27FC236}">
                <a16:creationId xmlns:a16="http://schemas.microsoft.com/office/drawing/2014/main" id="{249E4B21-1D80-244B-B423-5C994FE09851}"/>
              </a:ext>
            </a:extLst>
          </p:cNvPr>
          <p:cNvPicPr>
            <a:picLocks noGrp="1" noChangeAspect="1"/>
          </p:cNvPicPr>
          <p:nvPr>
            <p:ph idx="1"/>
          </p:nvPr>
        </p:nvPicPr>
        <p:blipFill>
          <a:blip r:embed="rId2"/>
          <a:stretch>
            <a:fillRect/>
          </a:stretch>
        </p:blipFill>
        <p:spPr>
          <a:xfrm>
            <a:off x="274244" y="273866"/>
            <a:ext cx="3693943" cy="6326103"/>
          </a:xfrm>
        </p:spPr>
      </p:pic>
      <p:sp>
        <p:nvSpPr>
          <p:cNvPr id="3" name="Slide Number Placeholder 2">
            <a:extLst>
              <a:ext uri="{FF2B5EF4-FFF2-40B4-BE49-F238E27FC236}">
                <a16:creationId xmlns:a16="http://schemas.microsoft.com/office/drawing/2014/main" id="{07A8A660-75C4-C949-99F1-CAF4C75A4D47}"/>
              </a:ext>
            </a:extLst>
          </p:cNvPr>
          <p:cNvSpPr>
            <a:spLocks noGrp="1"/>
          </p:cNvSpPr>
          <p:nvPr>
            <p:ph type="sldNum" sz="quarter" idx="12"/>
          </p:nvPr>
        </p:nvSpPr>
        <p:spPr/>
        <p:txBody>
          <a:bodyPr/>
          <a:lstStyle/>
          <a:p>
            <a:fld id="{99B53B0C-7A28-E14B-ACE4-12EE0EFAA2E4}" type="slidenum">
              <a:rPr lang="en-US" smtClean="0"/>
              <a:t>36</a:t>
            </a:fld>
            <a:endParaRPr lang="en-US"/>
          </a:p>
        </p:txBody>
      </p:sp>
    </p:spTree>
    <p:extLst>
      <p:ext uri="{BB962C8B-B14F-4D97-AF65-F5344CB8AC3E}">
        <p14:creationId xmlns:p14="http://schemas.microsoft.com/office/powerpoint/2010/main" val="38064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394-AD40-B94E-91F2-7E8D83A93F91}"/>
              </a:ext>
            </a:extLst>
          </p:cNvPr>
          <p:cNvSpPr>
            <a:spLocks noGrp="1"/>
          </p:cNvSpPr>
          <p:nvPr>
            <p:ph type="title"/>
          </p:nvPr>
        </p:nvSpPr>
        <p:spPr>
          <a:xfrm>
            <a:off x="5016500" y="2742886"/>
            <a:ext cx="4013200" cy="1423800"/>
          </a:xfrm>
        </p:spPr>
        <p:txBody>
          <a:bodyPr>
            <a:noAutofit/>
          </a:bodyPr>
          <a:lstStyle/>
          <a:p>
            <a:r>
              <a:rPr lang="en-US" sz="3600" dirty="0">
                <a:solidFill>
                  <a:schemeClr val="accent2">
                    <a:lumMod val="75000"/>
                  </a:schemeClr>
                </a:solidFill>
              </a:rPr>
              <a:t>Appendix: GD challenge outputs on 2017 graphs</a:t>
            </a:r>
          </a:p>
        </p:txBody>
      </p:sp>
      <p:pic>
        <p:nvPicPr>
          <p:cNvPr id="5" name="Content Placeholder 4">
            <a:extLst>
              <a:ext uri="{FF2B5EF4-FFF2-40B4-BE49-F238E27FC236}">
                <a16:creationId xmlns:a16="http://schemas.microsoft.com/office/drawing/2014/main" id="{249E4B21-1D80-244B-B423-5C994FE09851}"/>
              </a:ext>
            </a:extLst>
          </p:cNvPr>
          <p:cNvPicPr>
            <a:picLocks noGrp="1" noChangeAspect="1"/>
          </p:cNvPicPr>
          <p:nvPr>
            <p:ph idx="1"/>
          </p:nvPr>
        </p:nvPicPr>
        <p:blipFill>
          <a:blip r:embed="rId2"/>
          <a:stretch>
            <a:fillRect/>
          </a:stretch>
        </p:blipFill>
        <p:spPr>
          <a:xfrm>
            <a:off x="309253" y="315097"/>
            <a:ext cx="4516747" cy="6279379"/>
          </a:xfrm>
        </p:spPr>
      </p:pic>
      <p:sp>
        <p:nvSpPr>
          <p:cNvPr id="3" name="Slide Number Placeholder 2">
            <a:extLst>
              <a:ext uri="{FF2B5EF4-FFF2-40B4-BE49-F238E27FC236}">
                <a16:creationId xmlns:a16="http://schemas.microsoft.com/office/drawing/2014/main" id="{67392667-62D3-154E-8551-216CCEA04617}"/>
              </a:ext>
            </a:extLst>
          </p:cNvPr>
          <p:cNvSpPr>
            <a:spLocks noGrp="1"/>
          </p:cNvSpPr>
          <p:nvPr>
            <p:ph type="sldNum" sz="quarter" idx="12"/>
          </p:nvPr>
        </p:nvSpPr>
        <p:spPr/>
        <p:txBody>
          <a:bodyPr/>
          <a:lstStyle/>
          <a:p>
            <a:fld id="{99B53B0C-7A28-E14B-ACE4-12EE0EFAA2E4}" type="slidenum">
              <a:rPr lang="en-US" smtClean="0"/>
              <a:t>37</a:t>
            </a:fld>
            <a:endParaRPr lang="en-US"/>
          </a:p>
        </p:txBody>
      </p:sp>
    </p:spTree>
    <p:extLst>
      <p:ext uri="{BB962C8B-B14F-4D97-AF65-F5344CB8AC3E}">
        <p14:creationId xmlns:p14="http://schemas.microsoft.com/office/powerpoint/2010/main" val="761187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5292-B846-4442-A4CF-B4E7C5DA3913}"/>
              </a:ext>
            </a:extLst>
          </p:cNvPr>
          <p:cNvSpPr>
            <a:spLocks noGrp="1"/>
          </p:cNvSpPr>
          <p:nvPr>
            <p:ph type="title"/>
          </p:nvPr>
        </p:nvSpPr>
        <p:spPr/>
        <p:txBody>
          <a:bodyPr/>
          <a:lstStyle/>
          <a:p>
            <a:r>
              <a:rPr lang="en-US" dirty="0">
                <a:solidFill>
                  <a:schemeClr val="accent2">
                    <a:lumMod val="75000"/>
                  </a:schemeClr>
                </a:solidFill>
              </a:rPr>
              <a:t>Appendix: Stress Maj vs SPX and Shabbeer on stress</a:t>
            </a:r>
          </a:p>
        </p:txBody>
      </p:sp>
      <p:sp>
        <p:nvSpPr>
          <p:cNvPr id="4" name="Slide Number Placeholder 3">
            <a:extLst>
              <a:ext uri="{FF2B5EF4-FFF2-40B4-BE49-F238E27FC236}">
                <a16:creationId xmlns:a16="http://schemas.microsoft.com/office/drawing/2014/main" id="{2DFEB785-5D0A-864B-A1CE-F1E69F222AF7}"/>
              </a:ext>
            </a:extLst>
          </p:cNvPr>
          <p:cNvSpPr>
            <a:spLocks noGrp="1"/>
          </p:cNvSpPr>
          <p:nvPr>
            <p:ph type="sldNum" sz="quarter" idx="12"/>
          </p:nvPr>
        </p:nvSpPr>
        <p:spPr/>
        <p:txBody>
          <a:bodyPr/>
          <a:lstStyle/>
          <a:p>
            <a:fld id="{99B53B0C-7A28-E14B-ACE4-12EE0EFAA2E4}" type="slidenum">
              <a:rPr lang="en-US" smtClean="0"/>
              <a:t>38</a:t>
            </a:fld>
            <a:endParaRPr lang="en-US"/>
          </a:p>
        </p:txBody>
      </p:sp>
      <p:pic>
        <p:nvPicPr>
          <p:cNvPr id="5" name="Picture 4">
            <a:extLst>
              <a:ext uri="{FF2B5EF4-FFF2-40B4-BE49-F238E27FC236}">
                <a16:creationId xmlns:a16="http://schemas.microsoft.com/office/drawing/2014/main" id="{3AF45C5E-256C-A54A-ACA8-C5EA7F34B284}"/>
              </a:ext>
            </a:extLst>
          </p:cNvPr>
          <p:cNvPicPr>
            <a:picLocks noChangeAspect="1"/>
          </p:cNvPicPr>
          <p:nvPr/>
        </p:nvPicPr>
        <p:blipFill rotWithShape="1">
          <a:blip r:embed="rId2"/>
          <a:srcRect l="7867" b="14083"/>
          <a:stretch/>
        </p:blipFill>
        <p:spPr>
          <a:xfrm>
            <a:off x="2853512" y="2502387"/>
            <a:ext cx="2751175" cy="1902939"/>
          </a:xfrm>
          <a:prstGeom prst="rect">
            <a:avLst/>
          </a:prstGeom>
        </p:spPr>
      </p:pic>
      <p:sp>
        <p:nvSpPr>
          <p:cNvPr id="6" name="TextBox 5">
            <a:extLst>
              <a:ext uri="{FF2B5EF4-FFF2-40B4-BE49-F238E27FC236}">
                <a16:creationId xmlns:a16="http://schemas.microsoft.com/office/drawing/2014/main" id="{90E9C916-342B-9A4A-900C-E934D5791BB3}"/>
              </a:ext>
            </a:extLst>
          </p:cNvPr>
          <p:cNvSpPr txBox="1"/>
          <p:nvPr/>
        </p:nvSpPr>
        <p:spPr>
          <a:xfrm rot="16200000">
            <a:off x="2150545" y="3340945"/>
            <a:ext cx="739498" cy="369332"/>
          </a:xfrm>
          <a:prstGeom prst="rect">
            <a:avLst/>
          </a:prstGeom>
          <a:noFill/>
        </p:spPr>
        <p:txBody>
          <a:bodyPr wrap="none" rtlCol="0">
            <a:spAutoFit/>
          </a:bodyPr>
          <a:lstStyle/>
          <a:p>
            <a:r>
              <a:rPr lang="en-US" dirty="0"/>
              <a:t>Stress</a:t>
            </a:r>
          </a:p>
        </p:txBody>
      </p:sp>
      <p:sp>
        <p:nvSpPr>
          <p:cNvPr id="7" name="TextBox 6">
            <a:extLst>
              <a:ext uri="{FF2B5EF4-FFF2-40B4-BE49-F238E27FC236}">
                <a16:creationId xmlns:a16="http://schemas.microsoft.com/office/drawing/2014/main" id="{F8D4A024-2CC1-B747-AB35-8B2641513183}"/>
              </a:ext>
            </a:extLst>
          </p:cNvPr>
          <p:cNvSpPr txBox="1"/>
          <p:nvPr/>
        </p:nvSpPr>
        <p:spPr>
          <a:xfrm>
            <a:off x="3109410" y="4605940"/>
            <a:ext cx="739498" cy="646331"/>
          </a:xfrm>
          <a:prstGeom prst="rect">
            <a:avLst/>
          </a:prstGeom>
          <a:noFill/>
        </p:spPr>
        <p:txBody>
          <a:bodyPr wrap="none" rtlCol="0">
            <a:spAutoFit/>
          </a:bodyPr>
          <a:lstStyle/>
          <a:p>
            <a:pPr algn="ctr"/>
            <a:r>
              <a:rPr lang="en-US" dirty="0"/>
              <a:t>Stress</a:t>
            </a:r>
          </a:p>
          <a:p>
            <a:pPr algn="ctr"/>
            <a:r>
              <a:rPr lang="en-US" dirty="0"/>
              <a:t>Min</a:t>
            </a:r>
          </a:p>
        </p:txBody>
      </p:sp>
      <p:sp>
        <p:nvSpPr>
          <p:cNvPr id="8" name="TextBox 7">
            <a:extLst>
              <a:ext uri="{FF2B5EF4-FFF2-40B4-BE49-F238E27FC236}">
                <a16:creationId xmlns:a16="http://schemas.microsoft.com/office/drawing/2014/main" id="{DA652090-4852-9E46-BAA4-168E4B7773B2}"/>
              </a:ext>
            </a:extLst>
          </p:cNvPr>
          <p:cNvSpPr txBox="1"/>
          <p:nvPr/>
        </p:nvSpPr>
        <p:spPr>
          <a:xfrm>
            <a:off x="4041598" y="4744439"/>
            <a:ext cx="525337" cy="369332"/>
          </a:xfrm>
          <a:prstGeom prst="rect">
            <a:avLst/>
          </a:prstGeom>
          <a:noFill/>
        </p:spPr>
        <p:txBody>
          <a:bodyPr wrap="none" rtlCol="0">
            <a:spAutoFit/>
          </a:bodyPr>
          <a:lstStyle/>
          <a:p>
            <a:r>
              <a:rPr lang="en-US" dirty="0"/>
              <a:t>SPX</a:t>
            </a:r>
          </a:p>
        </p:txBody>
      </p:sp>
      <p:sp>
        <p:nvSpPr>
          <p:cNvPr id="9" name="TextBox 8">
            <a:extLst>
              <a:ext uri="{FF2B5EF4-FFF2-40B4-BE49-F238E27FC236}">
                <a16:creationId xmlns:a16="http://schemas.microsoft.com/office/drawing/2014/main" id="{E2E0A3F6-B471-6A43-9535-AF5F977C61FB}"/>
              </a:ext>
            </a:extLst>
          </p:cNvPr>
          <p:cNvSpPr txBox="1"/>
          <p:nvPr/>
        </p:nvSpPr>
        <p:spPr>
          <a:xfrm>
            <a:off x="4624341" y="4744438"/>
            <a:ext cx="1077539" cy="369332"/>
          </a:xfrm>
          <a:prstGeom prst="rect">
            <a:avLst/>
          </a:prstGeom>
          <a:noFill/>
        </p:spPr>
        <p:txBody>
          <a:bodyPr wrap="none" rtlCol="0">
            <a:spAutoFit/>
          </a:bodyPr>
          <a:lstStyle/>
          <a:p>
            <a:r>
              <a:rPr lang="en-US" dirty="0"/>
              <a:t>Shabbeer</a:t>
            </a:r>
          </a:p>
        </p:txBody>
      </p:sp>
      <p:cxnSp>
        <p:nvCxnSpPr>
          <p:cNvPr id="10" name="Straight Connector 9">
            <a:extLst>
              <a:ext uri="{FF2B5EF4-FFF2-40B4-BE49-F238E27FC236}">
                <a16:creationId xmlns:a16="http://schemas.microsoft.com/office/drawing/2014/main" id="{A15358BD-6FB8-5441-93B0-68CCEA19B8FF}"/>
              </a:ext>
            </a:extLst>
          </p:cNvPr>
          <p:cNvCxnSpPr>
            <a:cxnSpLocks/>
          </p:cNvCxnSpPr>
          <p:nvPr/>
        </p:nvCxnSpPr>
        <p:spPr>
          <a:xfrm>
            <a:off x="3398116" y="3237001"/>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113F65-90B3-C14B-AE68-1F5BDB1A8E35}"/>
              </a:ext>
            </a:extLst>
          </p:cNvPr>
          <p:cNvCxnSpPr>
            <a:cxnSpLocks/>
          </p:cNvCxnSpPr>
          <p:nvPr/>
        </p:nvCxnSpPr>
        <p:spPr>
          <a:xfrm>
            <a:off x="4215651" y="3450101"/>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1230BF-F0B5-7544-8E65-BA4690443DEB}"/>
              </a:ext>
            </a:extLst>
          </p:cNvPr>
          <p:cNvCxnSpPr>
            <a:cxnSpLocks/>
          </p:cNvCxnSpPr>
          <p:nvPr/>
        </p:nvCxnSpPr>
        <p:spPr>
          <a:xfrm>
            <a:off x="5033184" y="3378423"/>
            <a:ext cx="238286"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B243-3343-C747-86DE-2C1821CB7C9C}"/>
              </a:ext>
            </a:extLst>
          </p:cNvPr>
          <p:cNvSpPr>
            <a:spLocks noGrp="1"/>
          </p:cNvSpPr>
          <p:nvPr>
            <p:ph type="title"/>
          </p:nvPr>
        </p:nvSpPr>
        <p:spPr>
          <a:xfrm>
            <a:off x="3783123" y="3052564"/>
            <a:ext cx="4534491" cy="994172"/>
          </a:xfrm>
        </p:spPr>
        <p:txBody>
          <a:bodyPr>
            <a:normAutofit fontScale="90000"/>
          </a:bodyPr>
          <a:lstStyle/>
          <a:p>
            <a:r>
              <a:rPr lang="en-US" dirty="0">
                <a:solidFill>
                  <a:schemeClr val="accent2">
                    <a:lumMod val="75000"/>
                  </a:schemeClr>
                </a:solidFill>
              </a:rPr>
              <a:t>Appendix: Selected Community graphs</a:t>
            </a:r>
          </a:p>
        </p:txBody>
      </p:sp>
      <p:sp>
        <p:nvSpPr>
          <p:cNvPr id="4" name="Slide Number Placeholder 3">
            <a:extLst>
              <a:ext uri="{FF2B5EF4-FFF2-40B4-BE49-F238E27FC236}">
                <a16:creationId xmlns:a16="http://schemas.microsoft.com/office/drawing/2014/main" id="{CF9C68C1-32B5-994F-B081-391E7316F577}"/>
              </a:ext>
            </a:extLst>
          </p:cNvPr>
          <p:cNvSpPr>
            <a:spLocks noGrp="1"/>
          </p:cNvSpPr>
          <p:nvPr>
            <p:ph type="sldNum" sz="quarter" idx="12"/>
          </p:nvPr>
        </p:nvSpPr>
        <p:spPr/>
        <p:txBody>
          <a:bodyPr/>
          <a:lstStyle/>
          <a:p>
            <a:fld id="{99B53B0C-7A28-E14B-ACE4-12EE0EFAA2E4}" type="slidenum">
              <a:rPr lang="en-US" smtClean="0"/>
              <a:t>39</a:t>
            </a:fld>
            <a:endParaRPr lang="en-US"/>
          </a:p>
        </p:txBody>
      </p:sp>
      <p:pic>
        <p:nvPicPr>
          <p:cNvPr id="6" name="Picture 5">
            <a:extLst>
              <a:ext uri="{FF2B5EF4-FFF2-40B4-BE49-F238E27FC236}">
                <a16:creationId xmlns:a16="http://schemas.microsoft.com/office/drawing/2014/main" id="{3CB2BA3A-0F13-B943-9720-CBDC8F311CAB}"/>
              </a:ext>
            </a:extLst>
          </p:cNvPr>
          <p:cNvPicPr>
            <a:picLocks noChangeAspect="1"/>
          </p:cNvPicPr>
          <p:nvPr/>
        </p:nvPicPr>
        <p:blipFill>
          <a:blip r:embed="rId2"/>
          <a:stretch>
            <a:fillRect/>
          </a:stretch>
        </p:blipFill>
        <p:spPr>
          <a:xfrm>
            <a:off x="309673" y="76200"/>
            <a:ext cx="6946900" cy="6946900"/>
          </a:xfrm>
          <a:prstGeom prst="rect">
            <a:avLst/>
          </a:prstGeom>
        </p:spPr>
      </p:pic>
    </p:spTree>
    <p:extLst>
      <p:ext uri="{BB962C8B-B14F-4D97-AF65-F5344CB8AC3E}">
        <p14:creationId xmlns:p14="http://schemas.microsoft.com/office/powerpoint/2010/main" val="185490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7F4F-942A-2A4D-A786-7AE7EE7EB6E2}"/>
              </a:ext>
            </a:extLst>
          </p:cNvPr>
          <p:cNvSpPr>
            <a:spLocks noGrp="1"/>
          </p:cNvSpPr>
          <p:nvPr>
            <p:ph type="title"/>
          </p:nvPr>
        </p:nvSpPr>
        <p:spPr>
          <a:xfrm>
            <a:off x="628650" y="249562"/>
            <a:ext cx="7886700" cy="994172"/>
          </a:xfrm>
        </p:spPr>
        <p:txBody>
          <a:bodyPr>
            <a:normAutofit/>
          </a:bodyPr>
          <a:lstStyle/>
          <a:p>
            <a:pPr algn="ctr"/>
            <a:r>
              <a:rPr lang="en-US" dirty="0">
                <a:solidFill>
                  <a:schemeClr val="accent2">
                    <a:lumMod val="75000"/>
                  </a:schemeClr>
                </a:solidFill>
                <a:latin typeface="Calibri" panose="020F0502020204030204" pitchFamily="34" charset="0"/>
                <a:cs typeface="Calibri" panose="020F0502020204030204" pitchFamily="34" charset="0"/>
              </a:rPr>
              <a:t>Stress-Plus-X (SPX) Framework</a:t>
            </a:r>
          </a:p>
        </p:txBody>
      </p:sp>
      <p:sp>
        <p:nvSpPr>
          <p:cNvPr id="3" name="Content Placeholder 2">
            <a:extLst>
              <a:ext uri="{FF2B5EF4-FFF2-40B4-BE49-F238E27FC236}">
                <a16:creationId xmlns:a16="http://schemas.microsoft.com/office/drawing/2014/main" id="{51701102-1E25-954F-9909-E808EE50F661}"/>
              </a:ext>
            </a:extLst>
          </p:cNvPr>
          <p:cNvSpPr>
            <a:spLocks noGrp="1"/>
          </p:cNvSpPr>
          <p:nvPr>
            <p:ph idx="1"/>
          </p:nvPr>
        </p:nvSpPr>
        <p:spPr>
          <a:xfrm>
            <a:off x="628650" y="1462007"/>
            <a:ext cx="7886700" cy="618786"/>
          </a:xfrm>
        </p:spPr>
        <p:txBody>
          <a:bodyPr>
            <a:normAutofit/>
          </a:bodyPr>
          <a:lstStyle/>
          <a:p>
            <a:pPr marL="0" indent="0">
              <a:buNone/>
            </a:pPr>
            <a:r>
              <a:rPr lang="en-US" sz="3600" dirty="0"/>
              <a:t>SPX </a:t>
            </a:r>
            <a:r>
              <a:rPr lang="en-US" sz="3600" dirty="0">
                <a:solidFill>
                  <a:srgbClr val="FF0000"/>
                </a:solidFill>
              </a:rPr>
              <a:t>simultaneously</a:t>
            </a:r>
            <a:r>
              <a:rPr lang="en-US" sz="3600" dirty="0"/>
              <a:t> optimizes</a:t>
            </a:r>
          </a:p>
        </p:txBody>
      </p:sp>
      <p:sp>
        <p:nvSpPr>
          <p:cNvPr id="4" name="Slide Number Placeholder 3">
            <a:extLst>
              <a:ext uri="{FF2B5EF4-FFF2-40B4-BE49-F238E27FC236}">
                <a16:creationId xmlns:a16="http://schemas.microsoft.com/office/drawing/2014/main" id="{A9A10C80-9332-6940-A150-DD692032DCFB}"/>
              </a:ext>
            </a:extLst>
          </p:cNvPr>
          <p:cNvSpPr>
            <a:spLocks noGrp="1"/>
          </p:cNvSpPr>
          <p:nvPr>
            <p:ph type="sldNum" sz="quarter" idx="12"/>
          </p:nvPr>
        </p:nvSpPr>
        <p:spPr/>
        <p:txBody>
          <a:bodyPr/>
          <a:lstStyle/>
          <a:p>
            <a:fld id="{99B53B0C-7A28-E14B-ACE4-12EE0EFAA2E4}" type="slidenum">
              <a:rPr lang="en-US" smtClean="0"/>
              <a:t>4</a:t>
            </a:fld>
            <a:endParaRPr lang="en-US" dirty="0"/>
          </a:p>
        </p:txBody>
      </p:sp>
      <p:pic>
        <p:nvPicPr>
          <p:cNvPr id="5" name="Picture 4">
            <a:extLst>
              <a:ext uri="{FF2B5EF4-FFF2-40B4-BE49-F238E27FC236}">
                <a16:creationId xmlns:a16="http://schemas.microsoft.com/office/drawing/2014/main" id="{73BF765A-161D-994F-8B3A-01FDEA89FB23}"/>
              </a:ext>
            </a:extLst>
          </p:cNvPr>
          <p:cNvPicPr>
            <a:picLocks noChangeAspect="1"/>
          </p:cNvPicPr>
          <p:nvPr/>
        </p:nvPicPr>
        <p:blipFill>
          <a:blip r:embed="rId3"/>
          <a:stretch>
            <a:fillRect/>
          </a:stretch>
        </p:blipFill>
        <p:spPr>
          <a:xfrm>
            <a:off x="1139398" y="3955752"/>
            <a:ext cx="981075" cy="1076325"/>
          </a:xfrm>
          <a:prstGeom prst="rect">
            <a:avLst/>
          </a:prstGeom>
        </p:spPr>
      </p:pic>
      <p:pic>
        <p:nvPicPr>
          <p:cNvPr id="7" name="Picture 6">
            <a:extLst>
              <a:ext uri="{FF2B5EF4-FFF2-40B4-BE49-F238E27FC236}">
                <a16:creationId xmlns:a16="http://schemas.microsoft.com/office/drawing/2014/main" id="{4A4BE084-4286-7544-BBB4-8026DC88724C}"/>
              </a:ext>
            </a:extLst>
          </p:cNvPr>
          <p:cNvPicPr>
            <a:picLocks noChangeAspect="1"/>
          </p:cNvPicPr>
          <p:nvPr/>
        </p:nvPicPr>
        <p:blipFill>
          <a:blip r:embed="rId4"/>
          <a:stretch>
            <a:fillRect/>
          </a:stretch>
        </p:blipFill>
        <p:spPr>
          <a:xfrm>
            <a:off x="3641637" y="3826460"/>
            <a:ext cx="1066800" cy="1323975"/>
          </a:xfrm>
          <a:prstGeom prst="rect">
            <a:avLst/>
          </a:prstGeom>
        </p:spPr>
      </p:pic>
      <p:pic>
        <p:nvPicPr>
          <p:cNvPr id="9" name="Picture 8">
            <a:extLst>
              <a:ext uri="{FF2B5EF4-FFF2-40B4-BE49-F238E27FC236}">
                <a16:creationId xmlns:a16="http://schemas.microsoft.com/office/drawing/2014/main" id="{BC465C32-A28B-4442-94B3-C9440DD0E992}"/>
              </a:ext>
            </a:extLst>
          </p:cNvPr>
          <p:cNvPicPr>
            <a:picLocks noChangeAspect="1"/>
          </p:cNvPicPr>
          <p:nvPr/>
        </p:nvPicPr>
        <p:blipFill>
          <a:blip r:embed="rId5"/>
          <a:stretch>
            <a:fillRect/>
          </a:stretch>
        </p:blipFill>
        <p:spPr>
          <a:xfrm>
            <a:off x="6605483" y="3723758"/>
            <a:ext cx="704850" cy="1381125"/>
          </a:xfrm>
          <a:prstGeom prst="rect">
            <a:avLst/>
          </a:prstGeom>
        </p:spPr>
      </p:pic>
      <p:sp>
        <p:nvSpPr>
          <p:cNvPr id="10" name="TextBox 9">
            <a:extLst>
              <a:ext uri="{FF2B5EF4-FFF2-40B4-BE49-F238E27FC236}">
                <a16:creationId xmlns:a16="http://schemas.microsoft.com/office/drawing/2014/main" id="{131EA99C-D6AB-BC4D-A2CF-00652995D728}"/>
              </a:ext>
            </a:extLst>
          </p:cNvPr>
          <p:cNvSpPr txBox="1"/>
          <p:nvPr/>
        </p:nvSpPr>
        <p:spPr>
          <a:xfrm>
            <a:off x="417340" y="5202193"/>
            <a:ext cx="2425189" cy="830997"/>
          </a:xfrm>
          <a:prstGeom prst="rect">
            <a:avLst/>
          </a:prstGeom>
          <a:noFill/>
        </p:spPr>
        <p:txBody>
          <a:bodyPr wrap="square" rtlCol="0">
            <a:spAutoFit/>
          </a:bodyPr>
          <a:lstStyle/>
          <a:p>
            <a:pPr algn="ctr"/>
            <a:r>
              <a:rPr lang="en-US" sz="2400" dirty="0"/>
              <a:t>Number of edge crossings</a:t>
            </a:r>
          </a:p>
        </p:txBody>
      </p:sp>
      <p:sp>
        <p:nvSpPr>
          <p:cNvPr id="11" name="TextBox 10">
            <a:extLst>
              <a:ext uri="{FF2B5EF4-FFF2-40B4-BE49-F238E27FC236}">
                <a16:creationId xmlns:a16="http://schemas.microsoft.com/office/drawing/2014/main" id="{C638B78D-2257-FA41-809D-2DF64C729F45}"/>
              </a:ext>
            </a:extLst>
          </p:cNvPr>
          <p:cNvSpPr txBox="1"/>
          <p:nvPr/>
        </p:nvSpPr>
        <p:spPr>
          <a:xfrm>
            <a:off x="3454450" y="5202193"/>
            <a:ext cx="1441174" cy="830997"/>
          </a:xfrm>
          <a:prstGeom prst="rect">
            <a:avLst/>
          </a:prstGeom>
          <a:noFill/>
        </p:spPr>
        <p:txBody>
          <a:bodyPr wrap="square" rtlCol="0">
            <a:spAutoFit/>
          </a:bodyPr>
          <a:lstStyle/>
          <a:p>
            <a:pPr algn="ctr"/>
            <a:r>
              <a:rPr lang="en-US" sz="2400" dirty="0"/>
              <a:t>Crossing angle</a:t>
            </a:r>
          </a:p>
        </p:txBody>
      </p:sp>
      <p:sp>
        <p:nvSpPr>
          <p:cNvPr id="12" name="TextBox 11">
            <a:extLst>
              <a:ext uri="{FF2B5EF4-FFF2-40B4-BE49-F238E27FC236}">
                <a16:creationId xmlns:a16="http://schemas.microsoft.com/office/drawing/2014/main" id="{DC090130-217A-794B-81DD-19D10BC853E2}"/>
              </a:ext>
            </a:extLst>
          </p:cNvPr>
          <p:cNvSpPr txBox="1"/>
          <p:nvPr/>
        </p:nvSpPr>
        <p:spPr>
          <a:xfrm>
            <a:off x="5790728" y="5150435"/>
            <a:ext cx="2334360" cy="830997"/>
          </a:xfrm>
          <a:prstGeom prst="rect">
            <a:avLst/>
          </a:prstGeom>
          <a:noFill/>
        </p:spPr>
        <p:txBody>
          <a:bodyPr wrap="square" rtlCol="0">
            <a:spAutoFit/>
          </a:bodyPr>
          <a:lstStyle/>
          <a:p>
            <a:pPr algn="ctr"/>
            <a:r>
              <a:rPr lang="en-US" sz="2400" dirty="0"/>
              <a:t>Upward drawing</a:t>
            </a:r>
          </a:p>
          <a:p>
            <a:pPr algn="ctr"/>
            <a:r>
              <a:rPr lang="en-US" sz="2400" dirty="0"/>
              <a:t>for DAGs</a:t>
            </a:r>
          </a:p>
        </p:txBody>
      </p:sp>
      <p:sp>
        <p:nvSpPr>
          <p:cNvPr id="14" name="TextBox 13">
            <a:extLst>
              <a:ext uri="{FF2B5EF4-FFF2-40B4-BE49-F238E27FC236}">
                <a16:creationId xmlns:a16="http://schemas.microsoft.com/office/drawing/2014/main" id="{02124BC9-4C53-804C-85FD-B1D9A2456891}"/>
              </a:ext>
            </a:extLst>
          </p:cNvPr>
          <p:cNvSpPr txBox="1"/>
          <p:nvPr/>
        </p:nvSpPr>
        <p:spPr>
          <a:xfrm>
            <a:off x="2789264" y="4163888"/>
            <a:ext cx="280846" cy="553998"/>
          </a:xfrm>
          <a:prstGeom prst="rect">
            <a:avLst/>
          </a:prstGeom>
          <a:noFill/>
        </p:spPr>
        <p:txBody>
          <a:bodyPr wrap="none" rtlCol="0">
            <a:spAutoFit/>
          </a:bodyPr>
          <a:lstStyle/>
          <a:p>
            <a:r>
              <a:rPr lang="en-US" sz="3000" dirty="0"/>
              <a:t>,</a:t>
            </a:r>
          </a:p>
        </p:txBody>
      </p:sp>
      <p:sp>
        <p:nvSpPr>
          <p:cNvPr id="15" name="TextBox 14">
            <a:extLst>
              <a:ext uri="{FF2B5EF4-FFF2-40B4-BE49-F238E27FC236}">
                <a16:creationId xmlns:a16="http://schemas.microsoft.com/office/drawing/2014/main" id="{289AFFF5-CC72-3147-B21A-88C9C2311F18}"/>
              </a:ext>
            </a:extLst>
          </p:cNvPr>
          <p:cNvSpPr txBox="1"/>
          <p:nvPr/>
        </p:nvSpPr>
        <p:spPr>
          <a:xfrm>
            <a:off x="5321643" y="4163888"/>
            <a:ext cx="280846" cy="553998"/>
          </a:xfrm>
          <a:prstGeom prst="rect">
            <a:avLst/>
          </a:prstGeom>
          <a:noFill/>
        </p:spPr>
        <p:txBody>
          <a:bodyPr wrap="none" rtlCol="0">
            <a:spAutoFit/>
          </a:bodyPr>
          <a:lstStyle/>
          <a:p>
            <a:r>
              <a:rPr lang="en-US" sz="3000" dirty="0"/>
              <a:t>,</a:t>
            </a:r>
          </a:p>
        </p:txBody>
      </p:sp>
      <p:sp>
        <p:nvSpPr>
          <p:cNvPr id="18" name="TextBox 17">
            <a:extLst>
              <a:ext uri="{FF2B5EF4-FFF2-40B4-BE49-F238E27FC236}">
                <a16:creationId xmlns:a16="http://schemas.microsoft.com/office/drawing/2014/main" id="{DD28962E-85F8-D14B-879B-09CDEA96B194}"/>
              </a:ext>
            </a:extLst>
          </p:cNvPr>
          <p:cNvSpPr txBox="1"/>
          <p:nvPr/>
        </p:nvSpPr>
        <p:spPr>
          <a:xfrm>
            <a:off x="628650" y="2080793"/>
            <a:ext cx="1295868" cy="646331"/>
          </a:xfrm>
          <a:prstGeom prst="rect">
            <a:avLst/>
          </a:prstGeom>
          <a:noFill/>
        </p:spPr>
        <p:txBody>
          <a:bodyPr wrap="none" rtlCol="0">
            <a:spAutoFit/>
          </a:bodyPr>
          <a:lstStyle/>
          <a:p>
            <a:r>
              <a:rPr lang="en-US" sz="3600" dirty="0"/>
              <a:t>Stress</a:t>
            </a:r>
          </a:p>
        </p:txBody>
      </p:sp>
      <p:sp>
        <p:nvSpPr>
          <p:cNvPr id="19" name="TextBox 18">
            <a:extLst>
              <a:ext uri="{FF2B5EF4-FFF2-40B4-BE49-F238E27FC236}">
                <a16:creationId xmlns:a16="http://schemas.microsoft.com/office/drawing/2014/main" id="{3B3B4DDD-ADD5-FB47-BB48-6F0DD59E9181}"/>
              </a:ext>
            </a:extLst>
          </p:cNvPr>
          <p:cNvSpPr txBox="1"/>
          <p:nvPr/>
        </p:nvSpPr>
        <p:spPr>
          <a:xfrm>
            <a:off x="1808662" y="2087783"/>
            <a:ext cx="5694379" cy="646331"/>
          </a:xfrm>
          <a:prstGeom prst="rect">
            <a:avLst/>
          </a:prstGeom>
          <a:noFill/>
        </p:spPr>
        <p:txBody>
          <a:bodyPr wrap="none" rtlCol="0">
            <a:spAutoFit/>
          </a:bodyPr>
          <a:lstStyle/>
          <a:p>
            <a:r>
              <a:rPr lang="en-US" sz="3600" dirty="0"/>
              <a:t>+ other readability criteria (X)</a:t>
            </a:r>
          </a:p>
        </p:txBody>
      </p:sp>
      <p:sp>
        <p:nvSpPr>
          <p:cNvPr id="6" name="TextBox 5">
            <a:extLst>
              <a:ext uri="{FF2B5EF4-FFF2-40B4-BE49-F238E27FC236}">
                <a16:creationId xmlns:a16="http://schemas.microsoft.com/office/drawing/2014/main" id="{DD029CA1-5E1B-E545-9B97-101944242356}"/>
              </a:ext>
            </a:extLst>
          </p:cNvPr>
          <p:cNvSpPr txBox="1"/>
          <p:nvPr/>
        </p:nvSpPr>
        <p:spPr>
          <a:xfrm>
            <a:off x="628650" y="3272792"/>
            <a:ext cx="6561989" cy="523220"/>
          </a:xfrm>
          <a:prstGeom prst="rect">
            <a:avLst/>
          </a:prstGeom>
          <a:noFill/>
        </p:spPr>
        <p:txBody>
          <a:bodyPr wrap="none" rtlCol="0">
            <a:spAutoFit/>
          </a:bodyPr>
          <a:lstStyle/>
          <a:p>
            <a:r>
              <a:rPr lang="en-US" sz="2800" dirty="0"/>
              <a:t>We illustrate SPX with the following criteria:</a:t>
            </a:r>
          </a:p>
        </p:txBody>
      </p:sp>
      <p:sp>
        <p:nvSpPr>
          <p:cNvPr id="16" name="TextBox 15">
            <a:extLst>
              <a:ext uri="{FF2B5EF4-FFF2-40B4-BE49-F238E27FC236}">
                <a16:creationId xmlns:a16="http://schemas.microsoft.com/office/drawing/2014/main" id="{B20DBE90-CE21-A742-8B73-28412D845A99}"/>
              </a:ext>
            </a:extLst>
          </p:cNvPr>
          <p:cNvSpPr txBox="1"/>
          <p:nvPr/>
        </p:nvSpPr>
        <p:spPr>
          <a:xfrm>
            <a:off x="628650" y="2743428"/>
            <a:ext cx="5499711" cy="523220"/>
          </a:xfrm>
          <a:prstGeom prst="rect">
            <a:avLst/>
          </a:prstGeom>
          <a:noFill/>
        </p:spPr>
        <p:txBody>
          <a:bodyPr wrap="none" rtlCol="0">
            <a:spAutoFit/>
          </a:bodyPr>
          <a:lstStyle/>
          <a:p>
            <a:r>
              <a:rPr lang="en-US" sz="2800" dirty="0"/>
              <a:t>X can be any combination of criteria </a:t>
            </a:r>
          </a:p>
        </p:txBody>
      </p:sp>
    </p:spTree>
    <p:extLst>
      <p:ext uri="{BB962C8B-B14F-4D97-AF65-F5344CB8AC3E}">
        <p14:creationId xmlns:p14="http://schemas.microsoft.com/office/powerpoint/2010/main" val="29150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8" grpId="0"/>
      <p:bldP spid="19" grpId="0"/>
      <p:bldP spid="6"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D60E-0458-704C-A928-CF66D37F787A}"/>
              </a:ext>
            </a:extLst>
          </p:cNvPr>
          <p:cNvSpPr>
            <a:spLocks noGrp="1"/>
          </p:cNvSpPr>
          <p:nvPr>
            <p:ph type="title"/>
          </p:nvPr>
        </p:nvSpPr>
        <p:spPr>
          <a:xfrm>
            <a:off x="628650" y="238126"/>
            <a:ext cx="7886700" cy="1325563"/>
          </a:xfrm>
        </p:spPr>
        <p:txBody>
          <a:bodyPr/>
          <a:lstStyle/>
          <a:p>
            <a:r>
              <a:rPr lang="en-US" dirty="0">
                <a:solidFill>
                  <a:schemeClr val="accent2">
                    <a:lumMod val="75000"/>
                  </a:schemeClr>
                </a:solidFill>
              </a:rPr>
              <a:t>Appendix: Winning GD algorithms</a:t>
            </a:r>
          </a:p>
        </p:txBody>
      </p:sp>
      <p:pic>
        <p:nvPicPr>
          <p:cNvPr id="6" name="Content Placeholder 5">
            <a:extLst>
              <a:ext uri="{FF2B5EF4-FFF2-40B4-BE49-F238E27FC236}">
                <a16:creationId xmlns:a16="http://schemas.microsoft.com/office/drawing/2014/main" id="{18186D61-8BB3-8A43-8C5C-1F7932756B21}"/>
              </a:ext>
            </a:extLst>
          </p:cNvPr>
          <p:cNvPicPr>
            <a:picLocks noGrp="1" noChangeAspect="1"/>
          </p:cNvPicPr>
          <p:nvPr>
            <p:ph idx="1"/>
          </p:nvPr>
        </p:nvPicPr>
        <p:blipFill>
          <a:blip r:embed="rId2"/>
          <a:stretch>
            <a:fillRect/>
          </a:stretch>
        </p:blipFill>
        <p:spPr>
          <a:xfrm>
            <a:off x="1405731" y="1375568"/>
            <a:ext cx="6344708" cy="4758532"/>
          </a:xfrm>
        </p:spPr>
      </p:pic>
      <p:sp>
        <p:nvSpPr>
          <p:cNvPr id="4" name="Slide Number Placeholder 3">
            <a:extLst>
              <a:ext uri="{FF2B5EF4-FFF2-40B4-BE49-F238E27FC236}">
                <a16:creationId xmlns:a16="http://schemas.microsoft.com/office/drawing/2014/main" id="{1CC141D2-40D0-AE46-8C20-962F853046E7}"/>
              </a:ext>
            </a:extLst>
          </p:cNvPr>
          <p:cNvSpPr>
            <a:spLocks noGrp="1"/>
          </p:cNvSpPr>
          <p:nvPr>
            <p:ph type="sldNum" sz="quarter" idx="12"/>
          </p:nvPr>
        </p:nvSpPr>
        <p:spPr/>
        <p:txBody>
          <a:bodyPr/>
          <a:lstStyle/>
          <a:p>
            <a:fld id="{99B53B0C-7A28-E14B-ACE4-12EE0EFAA2E4}" type="slidenum">
              <a:rPr lang="en-US" smtClean="0"/>
              <a:t>40</a:t>
            </a:fld>
            <a:endParaRPr lang="en-US"/>
          </a:p>
        </p:txBody>
      </p:sp>
    </p:spTree>
    <p:extLst>
      <p:ext uri="{BB962C8B-B14F-4D97-AF65-F5344CB8AC3E}">
        <p14:creationId xmlns:p14="http://schemas.microsoft.com/office/powerpoint/2010/main" val="1346834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3A8E-9135-9D49-BCBC-A8373035DB75}"/>
              </a:ext>
            </a:extLst>
          </p:cNvPr>
          <p:cNvSpPr>
            <a:spLocks noGrp="1"/>
          </p:cNvSpPr>
          <p:nvPr>
            <p:ph type="title"/>
          </p:nvPr>
        </p:nvSpPr>
        <p:spPr>
          <a:xfrm>
            <a:off x="249237" y="276226"/>
            <a:ext cx="8645525" cy="1325563"/>
          </a:xfrm>
        </p:spPr>
        <p:txBody>
          <a:bodyPr/>
          <a:lstStyle/>
          <a:p>
            <a:r>
              <a:rPr lang="en-US" dirty="0">
                <a:solidFill>
                  <a:schemeClr val="accent2">
                    <a:lumMod val="75000"/>
                  </a:schemeClr>
                </a:solidFill>
              </a:rPr>
              <a:t>Appendix: Winning hyperparameter K</a:t>
            </a:r>
          </a:p>
        </p:txBody>
      </p:sp>
      <p:pic>
        <p:nvPicPr>
          <p:cNvPr id="10" name="Content Placeholder 9">
            <a:extLst>
              <a:ext uri="{FF2B5EF4-FFF2-40B4-BE49-F238E27FC236}">
                <a16:creationId xmlns:a16="http://schemas.microsoft.com/office/drawing/2014/main" id="{6DDB9F89-73DF-5D40-AA79-247D54FE28D6}"/>
              </a:ext>
            </a:extLst>
          </p:cNvPr>
          <p:cNvPicPr>
            <a:picLocks noGrp="1" noChangeAspect="1"/>
          </p:cNvPicPr>
          <p:nvPr>
            <p:ph idx="1"/>
          </p:nvPr>
        </p:nvPicPr>
        <p:blipFill>
          <a:blip r:embed="rId2"/>
          <a:stretch>
            <a:fillRect/>
          </a:stretch>
        </p:blipFill>
        <p:spPr>
          <a:xfrm>
            <a:off x="1402291" y="1398590"/>
            <a:ext cx="6339415" cy="4754562"/>
          </a:xfrm>
        </p:spPr>
      </p:pic>
      <p:sp>
        <p:nvSpPr>
          <p:cNvPr id="4" name="Slide Number Placeholder 3">
            <a:extLst>
              <a:ext uri="{FF2B5EF4-FFF2-40B4-BE49-F238E27FC236}">
                <a16:creationId xmlns:a16="http://schemas.microsoft.com/office/drawing/2014/main" id="{C6431C9F-2792-A64E-A0F9-99C219DDD079}"/>
              </a:ext>
            </a:extLst>
          </p:cNvPr>
          <p:cNvSpPr>
            <a:spLocks noGrp="1"/>
          </p:cNvSpPr>
          <p:nvPr>
            <p:ph type="sldNum" sz="quarter" idx="12"/>
          </p:nvPr>
        </p:nvSpPr>
        <p:spPr/>
        <p:txBody>
          <a:bodyPr/>
          <a:lstStyle/>
          <a:p>
            <a:fld id="{99B53B0C-7A28-E14B-ACE4-12EE0EFAA2E4}" type="slidenum">
              <a:rPr lang="en-US" smtClean="0"/>
              <a:t>41</a:t>
            </a:fld>
            <a:endParaRPr lang="en-US"/>
          </a:p>
        </p:txBody>
      </p:sp>
    </p:spTree>
    <p:extLst>
      <p:ext uri="{BB962C8B-B14F-4D97-AF65-F5344CB8AC3E}">
        <p14:creationId xmlns:p14="http://schemas.microsoft.com/office/powerpoint/2010/main" val="399395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A4C5E3-CA92-4549-80FA-36B45898AA06}"/>
              </a:ext>
            </a:extLst>
          </p:cNvPr>
          <p:cNvPicPr>
            <a:picLocks noChangeAspect="1"/>
          </p:cNvPicPr>
          <p:nvPr/>
        </p:nvPicPr>
        <p:blipFill>
          <a:blip r:embed="rId2"/>
          <a:stretch>
            <a:fillRect/>
          </a:stretch>
        </p:blipFill>
        <p:spPr>
          <a:xfrm>
            <a:off x="1508390" y="3647227"/>
            <a:ext cx="2794739" cy="2219690"/>
          </a:xfrm>
          <a:prstGeom prst="rect">
            <a:avLst/>
          </a:prstGeom>
        </p:spPr>
      </p:pic>
      <p:sp>
        <p:nvSpPr>
          <p:cNvPr id="2" name="Title 1">
            <a:extLst>
              <a:ext uri="{FF2B5EF4-FFF2-40B4-BE49-F238E27FC236}">
                <a16:creationId xmlns:a16="http://schemas.microsoft.com/office/drawing/2014/main" id="{E3C64E99-131A-204F-88F7-730D9135BAB9}"/>
              </a:ext>
            </a:extLst>
          </p:cNvPr>
          <p:cNvSpPr>
            <a:spLocks noGrp="1"/>
          </p:cNvSpPr>
          <p:nvPr>
            <p:ph type="title"/>
          </p:nvPr>
        </p:nvSpPr>
        <p:spPr>
          <a:xfrm>
            <a:off x="628650" y="173441"/>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Stress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AD21EC-1F78-6944-82EC-082E23D06F6A}"/>
                  </a:ext>
                </a:extLst>
              </p:cNvPr>
              <p:cNvSpPr>
                <a:spLocks noGrp="1"/>
              </p:cNvSpPr>
              <p:nvPr>
                <p:ph idx="1"/>
              </p:nvPr>
            </p:nvSpPr>
            <p:spPr>
              <a:xfrm>
                <a:off x="628650" y="1085546"/>
                <a:ext cx="7886700" cy="2759421"/>
              </a:xfrm>
            </p:spPr>
            <p:txBody>
              <a:bodyPr>
                <a:normAutofit lnSpcReduction="10000"/>
              </a:bodyPr>
              <a:lstStyle/>
              <a:p>
                <a:pPr marL="0" indent="0">
                  <a:buNone/>
                </a:pPr>
                <a:r>
                  <a:rPr lang="en-US" sz="2400" dirty="0"/>
                  <a:t>Difference between graph-theoretic distance and </a:t>
                </a:r>
                <a:r>
                  <a:rPr lang="en-US" sz="2400" dirty="0" err="1"/>
                  <a:t>euclidean</a:t>
                </a:r>
                <a:r>
                  <a:rPr lang="en-US" sz="2400" dirty="0"/>
                  <a:t> distance between all node-pairs (</a:t>
                </a:r>
                <a:r>
                  <a:rPr lang="en-US" sz="2400" dirty="0" err="1"/>
                  <a:t>Kamada</a:t>
                </a:r>
                <a:r>
                  <a:rPr lang="en-US" sz="2400" dirty="0"/>
                  <a:t> &amp; Kawai 1989, Cohen 1997, </a:t>
                </a:r>
                <a:r>
                  <a:rPr lang="en-US" sz="2400" dirty="0" err="1"/>
                  <a:t>Harel</a:t>
                </a:r>
                <a:r>
                  <a:rPr lang="en-US" sz="2400" dirty="0"/>
                  <a:t> &amp; </a:t>
                </a:r>
                <a:r>
                  <a:rPr lang="en-US" sz="2400" dirty="0" err="1"/>
                  <a:t>Koren</a:t>
                </a:r>
                <a:r>
                  <a:rPr lang="en-US" sz="2400" dirty="0"/>
                  <a:t> 2000, </a:t>
                </a:r>
                <a:r>
                  <a:rPr lang="en-US" sz="2400" dirty="0" err="1"/>
                  <a:t>Gansner</a:t>
                </a:r>
                <a:r>
                  <a:rPr lang="en-US" sz="2400" dirty="0"/>
                  <a:t> 2004).</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&lt;</m:t>
                          </m:r>
                          <m:r>
                            <a:rPr lang="en-US" sz="2400" b="0" i="1" smtClean="0">
                              <a:latin typeface="Cambria Math" panose="02040503050406030204" pitchFamily="18" charset="0"/>
                            </a:rPr>
                            <m:t>𝑗</m:t>
                          </m:r>
                        </m:sub>
                        <m:sup/>
                        <m:e>
                          <m:r>
                            <a:rPr lang="en-US" sz="2400" i="1">
                              <a:latin typeface="Cambria Math" panose="02040503050406030204" pitchFamily="18" charset="0"/>
                            </a:rPr>
                            <m:t>𝑤</m:t>
                          </m:r>
                          <m:r>
                            <a:rPr lang="en-US" sz="2400" i="1" baseline="-25000">
                              <a:latin typeface="Cambria Math" panose="02040503050406030204" pitchFamily="18" charset="0"/>
                            </a:rPr>
                            <m:t>𝑖𝑗</m:t>
                          </m:r>
                          <m:d>
                            <m:dPr>
                              <m:ctrlPr>
                                <a:rPr lang="en-US" sz="2400" i="1">
                                  <a:latin typeface="Cambria Math" panose="02040503050406030204" pitchFamily="18" charset="0"/>
                                </a:rPr>
                              </m:ctrlPr>
                            </m:dPr>
                            <m:e>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b="1" i="1">
                                      <a:latin typeface="Cambria Math" panose="02040503050406030204" pitchFamily="18" charset="0"/>
                                    </a:rPr>
                                    <m:t>𝐂</m:t>
                                  </m:r>
                                  <m:r>
                                    <m:rPr>
                                      <m:sty m:val="p"/>
                                    </m:rPr>
                                    <a:rPr lang="en-US" sz="2400" baseline="-25000">
                                      <a:latin typeface="Cambria Math" panose="02040503050406030204" pitchFamily="18" charset="0"/>
                                    </a:rPr>
                                    <m:t>i</m:t>
                                  </m:r>
                                  <m:r>
                                    <a:rPr lang="en-US" sz="2400">
                                      <a:latin typeface="Cambria Math" panose="02040503050406030204" pitchFamily="18" charset="0"/>
                                    </a:rPr>
                                    <m:t>−</m:t>
                                  </m:r>
                                  <m:r>
                                    <a:rPr lang="en-US" sz="2400" b="1" i="1">
                                      <a:latin typeface="Cambria Math" panose="02040503050406030204" pitchFamily="18" charset="0"/>
                                    </a:rPr>
                                    <m:t>𝐂</m:t>
                                  </m:r>
                                  <m:r>
                                    <m:rPr>
                                      <m:sty m:val="p"/>
                                    </m:rPr>
                                    <a:rPr lang="en-US" sz="2400">
                                      <a:latin typeface="Cambria Math" panose="02040503050406030204" pitchFamily="18" charset="0"/>
                                    </a:rPr>
                                    <m:t>j</m:t>
                                  </m:r>
                                </m:e>
                              </m:d>
                              <m:r>
                                <a:rPr lang="en-US" sz="2400">
                                  <a:latin typeface="Cambria Math" panose="02040503050406030204" pitchFamily="18" charset="0"/>
                                </a:rPr>
                                <m:t>|</m:t>
                              </m:r>
                              <m:r>
                                <a:rPr lang="en-US" sz="2400" i="1">
                                  <a:latin typeface="Cambria Math" panose="02040503050406030204" pitchFamily="18" charset="0"/>
                                </a:rPr>
                                <m:t> −</m:t>
                              </m:r>
                              <m:r>
                                <a:rPr lang="en-US" sz="2400" i="1">
                                  <a:latin typeface="Cambria Math" panose="02040503050406030204" pitchFamily="18" charset="0"/>
                                </a:rPr>
                                <m:t>𝑑𝑖𝑗</m:t>
                              </m:r>
                            </m:e>
                          </m:d>
                          <m:r>
                            <a:rPr lang="en-US" sz="2400" i="1" baseline="30000">
                              <a:latin typeface="Cambria Math" panose="02040503050406030204" pitchFamily="18" charset="0"/>
                            </a:rPr>
                            <m:t>2</m:t>
                          </m:r>
                        </m:e>
                      </m:nary>
                    </m:oMath>
                  </m:oMathPara>
                </a14:m>
                <a:endParaRPr lang="en-US" sz="2400" baseline="30000" dirty="0"/>
              </a:p>
              <a:p>
                <a:pPr marL="0" indent="0">
                  <a:buNone/>
                </a:pPr>
                <a:r>
                  <a:rPr lang="en-US" sz="2400" dirty="0"/>
                  <a:t>Lower stress is better</a:t>
                </a:r>
              </a:p>
            </p:txBody>
          </p:sp>
        </mc:Choice>
        <mc:Fallback xmlns="">
          <p:sp>
            <p:nvSpPr>
              <p:cNvPr id="3" name="Content Placeholder 2">
                <a:extLst>
                  <a:ext uri="{FF2B5EF4-FFF2-40B4-BE49-F238E27FC236}">
                    <a16:creationId xmlns:a16="http://schemas.microsoft.com/office/drawing/2014/main" id="{33AD21EC-1F78-6944-82EC-082E23D06F6A}"/>
                  </a:ext>
                </a:extLst>
              </p:cNvPr>
              <p:cNvSpPr>
                <a:spLocks noGrp="1" noRot="1" noChangeAspect="1" noMove="1" noResize="1" noEditPoints="1" noAdjustHandles="1" noChangeArrowheads="1" noChangeShapeType="1" noTextEdit="1"/>
              </p:cNvSpPr>
              <p:nvPr>
                <p:ph idx="1"/>
              </p:nvPr>
            </p:nvSpPr>
            <p:spPr>
              <a:xfrm>
                <a:off x="628650" y="1085546"/>
                <a:ext cx="7886700" cy="2759421"/>
              </a:xfrm>
              <a:blipFill>
                <a:blip r:embed="rId3"/>
                <a:stretch>
                  <a:fillRect l="-1286" t="-3653" b="-452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43ABAB3-FC87-794F-9180-6677EB308590}"/>
              </a:ext>
            </a:extLst>
          </p:cNvPr>
          <p:cNvSpPr>
            <a:spLocks noGrp="1"/>
          </p:cNvSpPr>
          <p:nvPr>
            <p:ph type="sldNum" sz="quarter" idx="12"/>
          </p:nvPr>
        </p:nvSpPr>
        <p:spPr/>
        <p:txBody>
          <a:bodyPr/>
          <a:lstStyle/>
          <a:p>
            <a:fld id="{99B53B0C-7A28-E14B-ACE4-12EE0EFAA2E4}" type="slidenum">
              <a:rPr lang="en-US" smtClean="0"/>
              <a:t>5</a:t>
            </a:fld>
            <a:endParaRPr lang="en-US"/>
          </a:p>
        </p:txBody>
      </p:sp>
      <p:pic>
        <p:nvPicPr>
          <p:cNvPr id="12" name="Picture 11">
            <a:extLst>
              <a:ext uri="{FF2B5EF4-FFF2-40B4-BE49-F238E27FC236}">
                <a16:creationId xmlns:a16="http://schemas.microsoft.com/office/drawing/2014/main" id="{42BC2319-CCDB-5B4A-924D-FCA1887C1B60}"/>
              </a:ext>
            </a:extLst>
          </p:cNvPr>
          <p:cNvPicPr>
            <a:picLocks noChangeAspect="1"/>
          </p:cNvPicPr>
          <p:nvPr/>
        </p:nvPicPr>
        <p:blipFill>
          <a:blip r:embed="rId4"/>
          <a:stretch>
            <a:fillRect/>
          </a:stretch>
        </p:blipFill>
        <p:spPr>
          <a:xfrm>
            <a:off x="4572000" y="3521820"/>
            <a:ext cx="2827141" cy="2219656"/>
          </a:xfrm>
          <a:prstGeom prst="rect">
            <a:avLst/>
          </a:prstGeom>
        </p:spPr>
      </p:pic>
      <p:sp>
        <p:nvSpPr>
          <p:cNvPr id="13" name="TextBox 12">
            <a:extLst>
              <a:ext uri="{FF2B5EF4-FFF2-40B4-BE49-F238E27FC236}">
                <a16:creationId xmlns:a16="http://schemas.microsoft.com/office/drawing/2014/main" id="{388A1C58-DF9D-A844-897C-05197CD26C7E}"/>
              </a:ext>
            </a:extLst>
          </p:cNvPr>
          <p:cNvSpPr txBox="1"/>
          <p:nvPr/>
        </p:nvSpPr>
        <p:spPr>
          <a:xfrm>
            <a:off x="1702490" y="5741476"/>
            <a:ext cx="1767663" cy="523220"/>
          </a:xfrm>
          <a:prstGeom prst="rect">
            <a:avLst/>
          </a:prstGeom>
          <a:noFill/>
        </p:spPr>
        <p:txBody>
          <a:bodyPr wrap="none" rtlCol="0">
            <a:spAutoFit/>
          </a:bodyPr>
          <a:lstStyle/>
          <a:p>
            <a:r>
              <a:rPr lang="en-US" sz="2800" dirty="0"/>
              <a:t>High stress</a:t>
            </a:r>
          </a:p>
        </p:txBody>
      </p:sp>
      <p:sp>
        <p:nvSpPr>
          <p:cNvPr id="14" name="TextBox 13">
            <a:extLst>
              <a:ext uri="{FF2B5EF4-FFF2-40B4-BE49-F238E27FC236}">
                <a16:creationId xmlns:a16="http://schemas.microsoft.com/office/drawing/2014/main" id="{D8261F54-EE78-D143-A3DB-170A411CCB59}"/>
              </a:ext>
            </a:extLst>
          </p:cNvPr>
          <p:cNvSpPr txBox="1"/>
          <p:nvPr/>
        </p:nvSpPr>
        <p:spPr>
          <a:xfrm>
            <a:off x="5136106" y="5741476"/>
            <a:ext cx="1698927" cy="523220"/>
          </a:xfrm>
          <a:prstGeom prst="rect">
            <a:avLst/>
          </a:prstGeom>
          <a:noFill/>
        </p:spPr>
        <p:txBody>
          <a:bodyPr wrap="none" rtlCol="0">
            <a:spAutoFit/>
          </a:bodyPr>
          <a:lstStyle/>
          <a:p>
            <a:r>
              <a:rPr lang="en-US" sz="2800" dirty="0"/>
              <a:t>Low stress</a:t>
            </a:r>
          </a:p>
        </p:txBody>
      </p:sp>
    </p:spTree>
    <p:extLst>
      <p:ext uri="{BB962C8B-B14F-4D97-AF65-F5344CB8AC3E}">
        <p14:creationId xmlns:p14="http://schemas.microsoft.com/office/powerpoint/2010/main" val="80814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E9DC-1C59-6E4D-80FC-BD10E61F2FA1}"/>
              </a:ext>
            </a:extLst>
          </p:cNvPr>
          <p:cNvSpPr>
            <a:spLocks noGrp="1"/>
          </p:cNvSpPr>
          <p:nvPr>
            <p:ph type="title"/>
          </p:nvPr>
        </p:nvSpPr>
        <p:spPr>
          <a:xfrm>
            <a:off x="628650" y="433955"/>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Edge Crossings</a:t>
            </a:r>
          </a:p>
        </p:txBody>
      </p:sp>
      <p:sp>
        <p:nvSpPr>
          <p:cNvPr id="3" name="Content Placeholder 2">
            <a:extLst>
              <a:ext uri="{FF2B5EF4-FFF2-40B4-BE49-F238E27FC236}">
                <a16:creationId xmlns:a16="http://schemas.microsoft.com/office/drawing/2014/main" id="{4C475EA0-4560-8A44-AC47-A58B3FA9D272}"/>
              </a:ext>
            </a:extLst>
          </p:cNvPr>
          <p:cNvSpPr>
            <a:spLocks noGrp="1"/>
          </p:cNvSpPr>
          <p:nvPr>
            <p:ph idx="1"/>
          </p:nvPr>
        </p:nvSpPr>
        <p:spPr>
          <a:xfrm>
            <a:off x="628650" y="1673829"/>
            <a:ext cx="8317230" cy="3263504"/>
          </a:xfrm>
        </p:spPr>
        <p:txBody>
          <a:bodyPr>
            <a:normAutofit/>
          </a:bodyPr>
          <a:lstStyle/>
          <a:p>
            <a:pPr marL="0" indent="0">
              <a:buNone/>
            </a:pPr>
            <a:r>
              <a:rPr lang="en-US" dirty="0"/>
              <a:t>Number of crossing edge pairs in a graph</a:t>
            </a:r>
          </a:p>
          <a:p>
            <a:pPr marL="0" indent="0">
              <a:buNone/>
            </a:pPr>
            <a:r>
              <a:rPr lang="en-US" dirty="0"/>
              <a:t>Lower crossings is better (Purchase et al. 1997)</a:t>
            </a:r>
          </a:p>
        </p:txBody>
      </p:sp>
      <p:sp>
        <p:nvSpPr>
          <p:cNvPr id="4" name="Slide Number Placeholder 3">
            <a:extLst>
              <a:ext uri="{FF2B5EF4-FFF2-40B4-BE49-F238E27FC236}">
                <a16:creationId xmlns:a16="http://schemas.microsoft.com/office/drawing/2014/main" id="{E548E515-55DD-6248-890B-83800F5D7891}"/>
              </a:ext>
            </a:extLst>
          </p:cNvPr>
          <p:cNvSpPr>
            <a:spLocks noGrp="1"/>
          </p:cNvSpPr>
          <p:nvPr>
            <p:ph type="sldNum" sz="quarter" idx="12"/>
          </p:nvPr>
        </p:nvSpPr>
        <p:spPr/>
        <p:txBody>
          <a:bodyPr/>
          <a:lstStyle/>
          <a:p>
            <a:fld id="{99B53B0C-7A28-E14B-ACE4-12EE0EFAA2E4}" type="slidenum">
              <a:rPr lang="en-US" smtClean="0"/>
              <a:t>6</a:t>
            </a:fld>
            <a:endParaRPr lang="en-US"/>
          </a:p>
        </p:txBody>
      </p:sp>
      <p:pic>
        <p:nvPicPr>
          <p:cNvPr id="5" name="Picture 4">
            <a:extLst>
              <a:ext uri="{FF2B5EF4-FFF2-40B4-BE49-F238E27FC236}">
                <a16:creationId xmlns:a16="http://schemas.microsoft.com/office/drawing/2014/main" id="{8D024569-CCFB-5545-9E52-3690B9470430}"/>
              </a:ext>
            </a:extLst>
          </p:cNvPr>
          <p:cNvPicPr>
            <a:picLocks noChangeAspect="1"/>
          </p:cNvPicPr>
          <p:nvPr/>
        </p:nvPicPr>
        <p:blipFill>
          <a:blip r:embed="rId2"/>
          <a:stretch>
            <a:fillRect/>
          </a:stretch>
        </p:blipFill>
        <p:spPr>
          <a:xfrm>
            <a:off x="4614011" y="433955"/>
            <a:ext cx="823336" cy="903272"/>
          </a:xfrm>
          <a:prstGeom prst="rect">
            <a:avLst/>
          </a:prstGeom>
        </p:spPr>
      </p:pic>
      <p:pic>
        <p:nvPicPr>
          <p:cNvPr id="7" name="Picture 6">
            <a:extLst>
              <a:ext uri="{FF2B5EF4-FFF2-40B4-BE49-F238E27FC236}">
                <a16:creationId xmlns:a16="http://schemas.microsoft.com/office/drawing/2014/main" id="{C0648955-926C-564C-BAEF-6503458E9A5B}"/>
              </a:ext>
            </a:extLst>
          </p:cNvPr>
          <p:cNvPicPr>
            <a:picLocks noChangeAspect="1"/>
          </p:cNvPicPr>
          <p:nvPr/>
        </p:nvPicPr>
        <p:blipFill>
          <a:blip r:embed="rId3"/>
          <a:stretch>
            <a:fillRect/>
          </a:stretch>
        </p:blipFill>
        <p:spPr>
          <a:xfrm>
            <a:off x="1569972" y="2923147"/>
            <a:ext cx="2762373" cy="2656129"/>
          </a:xfrm>
          <a:prstGeom prst="rect">
            <a:avLst/>
          </a:prstGeom>
        </p:spPr>
      </p:pic>
      <p:pic>
        <p:nvPicPr>
          <p:cNvPr id="9" name="Picture 8">
            <a:extLst>
              <a:ext uri="{FF2B5EF4-FFF2-40B4-BE49-F238E27FC236}">
                <a16:creationId xmlns:a16="http://schemas.microsoft.com/office/drawing/2014/main" id="{A0F0D145-B086-8D4B-B6C9-7111F9FE1FC4}"/>
              </a:ext>
            </a:extLst>
          </p:cNvPr>
          <p:cNvPicPr>
            <a:picLocks noChangeAspect="1"/>
          </p:cNvPicPr>
          <p:nvPr/>
        </p:nvPicPr>
        <p:blipFill>
          <a:blip r:embed="rId4"/>
          <a:stretch>
            <a:fillRect/>
          </a:stretch>
        </p:blipFill>
        <p:spPr>
          <a:xfrm>
            <a:off x="5025679" y="2981514"/>
            <a:ext cx="2734730" cy="2539393"/>
          </a:xfrm>
          <a:prstGeom prst="rect">
            <a:avLst/>
          </a:prstGeom>
        </p:spPr>
      </p:pic>
      <p:sp>
        <p:nvSpPr>
          <p:cNvPr id="10" name="TextBox 9">
            <a:extLst>
              <a:ext uri="{FF2B5EF4-FFF2-40B4-BE49-F238E27FC236}">
                <a16:creationId xmlns:a16="http://schemas.microsoft.com/office/drawing/2014/main" id="{C9AC2681-E9D6-1540-874F-BB455A59BE29}"/>
              </a:ext>
            </a:extLst>
          </p:cNvPr>
          <p:cNvSpPr txBox="1"/>
          <p:nvPr/>
        </p:nvSpPr>
        <p:spPr>
          <a:xfrm>
            <a:off x="1428497" y="5595952"/>
            <a:ext cx="3045321" cy="523220"/>
          </a:xfrm>
          <a:prstGeom prst="rect">
            <a:avLst/>
          </a:prstGeom>
          <a:noFill/>
        </p:spPr>
        <p:txBody>
          <a:bodyPr wrap="none" rtlCol="0">
            <a:spAutoFit/>
          </a:bodyPr>
          <a:lstStyle/>
          <a:p>
            <a:r>
              <a:rPr lang="en-US" sz="2800" dirty="0"/>
              <a:t>High edge crossings</a:t>
            </a:r>
          </a:p>
        </p:txBody>
      </p:sp>
      <p:sp>
        <p:nvSpPr>
          <p:cNvPr id="11" name="TextBox 10">
            <a:extLst>
              <a:ext uri="{FF2B5EF4-FFF2-40B4-BE49-F238E27FC236}">
                <a16:creationId xmlns:a16="http://schemas.microsoft.com/office/drawing/2014/main" id="{DB4FD6B5-FEA4-C641-9B46-1D86DE3D08A7}"/>
              </a:ext>
            </a:extLst>
          </p:cNvPr>
          <p:cNvSpPr txBox="1"/>
          <p:nvPr/>
        </p:nvSpPr>
        <p:spPr>
          <a:xfrm>
            <a:off x="5025679" y="5579276"/>
            <a:ext cx="2976584" cy="523220"/>
          </a:xfrm>
          <a:prstGeom prst="rect">
            <a:avLst/>
          </a:prstGeom>
          <a:noFill/>
        </p:spPr>
        <p:txBody>
          <a:bodyPr wrap="none" rtlCol="0">
            <a:spAutoFit/>
          </a:bodyPr>
          <a:lstStyle/>
          <a:p>
            <a:r>
              <a:rPr lang="en-US" sz="2800" dirty="0"/>
              <a:t>Low edge crossings</a:t>
            </a:r>
          </a:p>
        </p:txBody>
      </p:sp>
    </p:spTree>
    <p:extLst>
      <p:ext uri="{BB962C8B-B14F-4D97-AF65-F5344CB8AC3E}">
        <p14:creationId xmlns:p14="http://schemas.microsoft.com/office/powerpoint/2010/main" val="54133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482B-0C87-1741-B510-796DD9ADAC0E}"/>
              </a:ext>
            </a:extLst>
          </p:cNvPr>
          <p:cNvSpPr>
            <a:spLocks noGrp="1"/>
          </p:cNvSpPr>
          <p:nvPr>
            <p:ph type="title"/>
          </p:nvPr>
        </p:nvSpPr>
        <p:spPr>
          <a:xfrm>
            <a:off x="506730" y="276514"/>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Crossing Angle</a:t>
            </a:r>
          </a:p>
        </p:txBody>
      </p:sp>
      <p:sp>
        <p:nvSpPr>
          <p:cNvPr id="3" name="Content Placeholder 2">
            <a:extLst>
              <a:ext uri="{FF2B5EF4-FFF2-40B4-BE49-F238E27FC236}">
                <a16:creationId xmlns:a16="http://schemas.microsoft.com/office/drawing/2014/main" id="{E956423A-8731-A44C-A03F-BA6AD73FF40F}"/>
              </a:ext>
            </a:extLst>
          </p:cNvPr>
          <p:cNvSpPr>
            <a:spLocks noGrp="1"/>
          </p:cNvSpPr>
          <p:nvPr>
            <p:ph idx="1"/>
          </p:nvPr>
        </p:nvSpPr>
        <p:spPr>
          <a:xfrm>
            <a:off x="506730" y="1386844"/>
            <a:ext cx="8515350" cy="1853879"/>
          </a:xfrm>
        </p:spPr>
        <p:txBody>
          <a:bodyPr/>
          <a:lstStyle/>
          <a:p>
            <a:pPr marL="0" indent="0">
              <a:buNone/>
            </a:pPr>
            <a:r>
              <a:rPr lang="en-US" dirty="0"/>
              <a:t>Smallest angle between all crossing edge pairs in the graph</a:t>
            </a:r>
          </a:p>
          <a:p>
            <a:pPr marL="0" indent="0">
              <a:buNone/>
            </a:pPr>
            <a:r>
              <a:rPr lang="en-US" dirty="0"/>
              <a:t>Higher value is better (</a:t>
            </a:r>
            <a:r>
              <a:rPr lang="en-US" dirty="0" err="1"/>
              <a:t>Argyriou</a:t>
            </a:r>
            <a:r>
              <a:rPr lang="en-US" dirty="0"/>
              <a:t> et al. 2011, Huang et al. 2013, 2014)</a:t>
            </a:r>
            <a:endParaRPr lang="en-US" sz="2700" dirty="0">
              <a:latin typeface="CMU Sans Serif Medium" panose="02000603000000000000" pitchFamily="2" charset="0"/>
              <a:ea typeface="CMU Sans Serif Medium" panose="02000603000000000000" pitchFamily="2" charset="0"/>
              <a:cs typeface="CMU Sans Serif Medium" panose="02000603000000000000" pitchFamily="2" charset="0"/>
            </a:endParaRPr>
          </a:p>
        </p:txBody>
      </p:sp>
      <p:sp>
        <p:nvSpPr>
          <p:cNvPr id="4" name="Slide Number Placeholder 3">
            <a:extLst>
              <a:ext uri="{FF2B5EF4-FFF2-40B4-BE49-F238E27FC236}">
                <a16:creationId xmlns:a16="http://schemas.microsoft.com/office/drawing/2014/main" id="{63C5AE39-BF34-0D4F-9F5A-B56BB5F9EE3B}"/>
              </a:ext>
            </a:extLst>
          </p:cNvPr>
          <p:cNvSpPr>
            <a:spLocks noGrp="1"/>
          </p:cNvSpPr>
          <p:nvPr>
            <p:ph type="sldNum" sz="quarter" idx="12"/>
          </p:nvPr>
        </p:nvSpPr>
        <p:spPr/>
        <p:txBody>
          <a:bodyPr/>
          <a:lstStyle/>
          <a:p>
            <a:fld id="{99B53B0C-7A28-E14B-ACE4-12EE0EFAA2E4}" type="slidenum">
              <a:rPr lang="en-US" smtClean="0"/>
              <a:t>7</a:t>
            </a:fld>
            <a:endParaRPr lang="en-US"/>
          </a:p>
        </p:txBody>
      </p:sp>
      <p:pic>
        <p:nvPicPr>
          <p:cNvPr id="10" name="Picture 9">
            <a:extLst>
              <a:ext uri="{FF2B5EF4-FFF2-40B4-BE49-F238E27FC236}">
                <a16:creationId xmlns:a16="http://schemas.microsoft.com/office/drawing/2014/main" id="{6AAB30A9-FB42-8F4C-BF3E-0E449A924F64}"/>
              </a:ext>
            </a:extLst>
          </p:cNvPr>
          <p:cNvPicPr>
            <a:picLocks noChangeAspect="1"/>
          </p:cNvPicPr>
          <p:nvPr/>
        </p:nvPicPr>
        <p:blipFill>
          <a:blip r:embed="rId2"/>
          <a:stretch>
            <a:fillRect/>
          </a:stretch>
        </p:blipFill>
        <p:spPr>
          <a:xfrm>
            <a:off x="4825365" y="3309154"/>
            <a:ext cx="2459355" cy="2330881"/>
          </a:xfrm>
          <a:prstGeom prst="rect">
            <a:avLst/>
          </a:prstGeom>
        </p:spPr>
      </p:pic>
      <p:pic>
        <p:nvPicPr>
          <p:cNvPr id="12" name="Picture 11">
            <a:extLst>
              <a:ext uri="{FF2B5EF4-FFF2-40B4-BE49-F238E27FC236}">
                <a16:creationId xmlns:a16="http://schemas.microsoft.com/office/drawing/2014/main" id="{952B2C48-0FE4-7F47-9399-1D311C4FDDDD}"/>
              </a:ext>
            </a:extLst>
          </p:cNvPr>
          <p:cNvPicPr>
            <a:picLocks noChangeAspect="1"/>
          </p:cNvPicPr>
          <p:nvPr/>
        </p:nvPicPr>
        <p:blipFill>
          <a:blip r:embed="rId3"/>
          <a:stretch>
            <a:fillRect/>
          </a:stretch>
        </p:blipFill>
        <p:spPr>
          <a:xfrm>
            <a:off x="1573540" y="3275940"/>
            <a:ext cx="2457242" cy="2397310"/>
          </a:xfrm>
          <a:prstGeom prst="rect">
            <a:avLst/>
          </a:prstGeom>
        </p:spPr>
      </p:pic>
      <p:pic>
        <p:nvPicPr>
          <p:cNvPr id="13" name="Picture 12">
            <a:extLst>
              <a:ext uri="{FF2B5EF4-FFF2-40B4-BE49-F238E27FC236}">
                <a16:creationId xmlns:a16="http://schemas.microsoft.com/office/drawing/2014/main" id="{C0E04686-FCDE-3240-B6A8-DC853E3C3123}"/>
              </a:ext>
            </a:extLst>
          </p:cNvPr>
          <p:cNvPicPr>
            <a:picLocks noChangeAspect="1"/>
          </p:cNvPicPr>
          <p:nvPr/>
        </p:nvPicPr>
        <p:blipFill>
          <a:blip r:embed="rId4"/>
          <a:stretch>
            <a:fillRect/>
          </a:stretch>
        </p:blipFill>
        <p:spPr>
          <a:xfrm>
            <a:off x="4959670" y="125209"/>
            <a:ext cx="1044890" cy="1296782"/>
          </a:xfrm>
          <a:prstGeom prst="rect">
            <a:avLst/>
          </a:prstGeom>
        </p:spPr>
      </p:pic>
      <p:sp>
        <p:nvSpPr>
          <p:cNvPr id="14" name="TextBox 13">
            <a:extLst>
              <a:ext uri="{FF2B5EF4-FFF2-40B4-BE49-F238E27FC236}">
                <a16:creationId xmlns:a16="http://schemas.microsoft.com/office/drawing/2014/main" id="{6114C315-6AF0-4345-BE06-D79845E3949C}"/>
              </a:ext>
            </a:extLst>
          </p:cNvPr>
          <p:cNvSpPr txBox="1"/>
          <p:nvPr/>
        </p:nvSpPr>
        <p:spPr>
          <a:xfrm>
            <a:off x="1345255" y="5712436"/>
            <a:ext cx="2913811" cy="523220"/>
          </a:xfrm>
          <a:prstGeom prst="rect">
            <a:avLst/>
          </a:prstGeom>
          <a:noFill/>
        </p:spPr>
        <p:txBody>
          <a:bodyPr wrap="none" rtlCol="0">
            <a:spAutoFit/>
          </a:bodyPr>
          <a:lstStyle/>
          <a:p>
            <a:r>
              <a:rPr lang="en-US" sz="2800" dirty="0"/>
              <a:t>Low crossing angle</a:t>
            </a:r>
          </a:p>
        </p:txBody>
      </p:sp>
      <p:sp>
        <p:nvSpPr>
          <p:cNvPr id="15" name="TextBox 14">
            <a:extLst>
              <a:ext uri="{FF2B5EF4-FFF2-40B4-BE49-F238E27FC236}">
                <a16:creationId xmlns:a16="http://schemas.microsoft.com/office/drawing/2014/main" id="{B84B11CB-5C18-4B44-8E67-BBA030620B05}"/>
              </a:ext>
            </a:extLst>
          </p:cNvPr>
          <p:cNvSpPr txBox="1"/>
          <p:nvPr/>
        </p:nvSpPr>
        <p:spPr>
          <a:xfrm>
            <a:off x="4574246" y="5708466"/>
            <a:ext cx="2982548" cy="523220"/>
          </a:xfrm>
          <a:prstGeom prst="rect">
            <a:avLst/>
          </a:prstGeom>
          <a:noFill/>
        </p:spPr>
        <p:txBody>
          <a:bodyPr wrap="none" rtlCol="0">
            <a:spAutoFit/>
          </a:bodyPr>
          <a:lstStyle/>
          <a:p>
            <a:r>
              <a:rPr lang="en-US" sz="2800" dirty="0"/>
              <a:t>High crossing angle</a:t>
            </a:r>
          </a:p>
        </p:txBody>
      </p:sp>
      <p:sp>
        <p:nvSpPr>
          <p:cNvPr id="5" name="TextBox 4">
            <a:extLst>
              <a:ext uri="{FF2B5EF4-FFF2-40B4-BE49-F238E27FC236}">
                <a16:creationId xmlns:a16="http://schemas.microsoft.com/office/drawing/2014/main" id="{DAEBA621-7F5F-1043-80B4-B8D6AE6ABAD5}"/>
              </a:ext>
            </a:extLst>
          </p:cNvPr>
          <p:cNvSpPr txBox="1"/>
          <p:nvPr/>
        </p:nvSpPr>
        <p:spPr>
          <a:xfrm>
            <a:off x="1345255" y="6184079"/>
            <a:ext cx="6106800" cy="369332"/>
          </a:xfrm>
          <a:prstGeom prst="rect">
            <a:avLst/>
          </a:prstGeom>
          <a:noFill/>
        </p:spPr>
        <p:txBody>
          <a:bodyPr wrap="none" rtlCol="0">
            <a:spAutoFit/>
          </a:bodyPr>
          <a:lstStyle/>
          <a:p>
            <a:r>
              <a:rPr lang="en-US" dirty="0">
                <a:hlinkClick r:id="rId5"/>
              </a:rPr>
              <a:t>http://mozart.diei.unipg.it/gdcontest/contest2018/results.html</a:t>
            </a:r>
            <a:endParaRPr lang="en-US" dirty="0"/>
          </a:p>
        </p:txBody>
      </p:sp>
    </p:spTree>
    <p:extLst>
      <p:ext uri="{BB962C8B-B14F-4D97-AF65-F5344CB8AC3E}">
        <p14:creationId xmlns:p14="http://schemas.microsoft.com/office/powerpoint/2010/main" val="130690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7D0E-9250-954E-86CE-C35A661FF5AD}"/>
              </a:ext>
            </a:extLst>
          </p:cNvPr>
          <p:cNvSpPr>
            <a:spLocks noGrp="1"/>
          </p:cNvSpPr>
          <p:nvPr>
            <p:ph type="title"/>
          </p:nvPr>
        </p:nvSpPr>
        <p:spPr>
          <a:xfrm>
            <a:off x="628650" y="262121"/>
            <a:ext cx="7886700" cy="994172"/>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Upward Drawing</a:t>
            </a:r>
          </a:p>
        </p:txBody>
      </p:sp>
      <p:sp>
        <p:nvSpPr>
          <p:cNvPr id="3" name="Content Placeholder 2">
            <a:extLst>
              <a:ext uri="{FF2B5EF4-FFF2-40B4-BE49-F238E27FC236}">
                <a16:creationId xmlns:a16="http://schemas.microsoft.com/office/drawing/2014/main" id="{590F4D58-27F8-8C49-97CF-833E998B801E}"/>
              </a:ext>
            </a:extLst>
          </p:cNvPr>
          <p:cNvSpPr>
            <a:spLocks noGrp="1"/>
          </p:cNvSpPr>
          <p:nvPr>
            <p:ph idx="1"/>
          </p:nvPr>
        </p:nvSpPr>
        <p:spPr>
          <a:xfrm>
            <a:off x="628650" y="1619185"/>
            <a:ext cx="7886700" cy="3263504"/>
          </a:xfrm>
        </p:spPr>
        <p:txBody>
          <a:bodyPr>
            <a:normAutofit/>
          </a:bodyPr>
          <a:lstStyle/>
          <a:p>
            <a:pPr marL="0" indent="0">
              <a:buNone/>
            </a:pPr>
            <a:r>
              <a:rPr lang="en-US" sz="3200" dirty="0"/>
              <a:t>All edges in a directed acyclic graph (DAG) are pointing upward.</a:t>
            </a:r>
          </a:p>
        </p:txBody>
      </p:sp>
      <p:sp>
        <p:nvSpPr>
          <p:cNvPr id="4" name="Slide Number Placeholder 3">
            <a:extLst>
              <a:ext uri="{FF2B5EF4-FFF2-40B4-BE49-F238E27FC236}">
                <a16:creationId xmlns:a16="http://schemas.microsoft.com/office/drawing/2014/main" id="{CA64CCA5-2763-2E4A-B204-DA5B520B8014}"/>
              </a:ext>
            </a:extLst>
          </p:cNvPr>
          <p:cNvSpPr>
            <a:spLocks noGrp="1"/>
          </p:cNvSpPr>
          <p:nvPr>
            <p:ph type="sldNum" sz="quarter" idx="12"/>
          </p:nvPr>
        </p:nvSpPr>
        <p:spPr/>
        <p:txBody>
          <a:bodyPr/>
          <a:lstStyle/>
          <a:p>
            <a:fld id="{99B53B0C-7A28-E14B-ACE4-12EE0EFAA2E4}" type="slidenum">
              <a:rPr lang="en-US" smtClean="0"/>
              <a:t>8</a:t>
            </a:fld>
            <a:endParaRPr lang="en-US"/>
          </a:p>
        </p:txBody>
      </p:sp>
      <p:pic>
        <p:nvPicPr>
          <p:cNvPr id="5" name="Picture 4">
            <a:extLst>
              <a:ext uri="{FF2B5EF4-FFF2-40B4-BE49-F238E27FC236}">
                <a16:creationId xmlns:a16="http://schemas.microsoft.com/office/drawing/2014/main" id="{A65043B0-4D34-FF41-9952-F330B02FD33A}"/>
              </a:ext>
            </a:extLst>
          </p:cNvPr>
          <p:cNvPicPr>
            <a:picLocks noChangeAspect="1"/>
          </p:cNvPicPr>
          <p:nvPr/>
        </p:nvPicPr>
        <p:blipFill>
          <a:blip r:embed="rId3"/>
          <a:stretch>
            <a:fillRect/>
          </a:stretch>
        </p:blipFill>
        <p:spPr>
          <a:xfrm>
            <a:off x="5589548" y="113710"/>
            <a:ext cx="658852" cy="1290994"/>
          </a:xfrm>
          <a:prstGeom prst="rect">
            <a:avLst/>
          </a:prstGeom>
        </p:spPr>
      </p:pic>
      <p:pic>
        <p:nvPicPr>
          <p:cNvPr id="7" name="Picture 6">
            <a:extLst>
              <a:ext uri="{FF2B5EF4-FFF2-40B4-BE49-F238E27FC236}">
                <a16:creationId xmlns:a16="http://schemas.microsoft.com/office/drawing/2014/main" id="{FA1807DA-C6EC-7740-85D4-5A586518B93C}"/>
              </a:ext>
            </a:extLst>
          </p:cNvPr>
          <p:cNvPicPr>
            <a:picLocks noChangeAspect="1"/>
          </p:cNvPicPr>
          <p:nvPr/>
        </p:nvPicPr>
        <p:blipFill>
          <a:blip r:embed="rId4"/>
          <a:stretch>
            <a:fillRect/>
          </a:stretch>
        </p:blipFill>
        <p:spPr>
          <a:xfrm>
            <a:off x="525679" y="2593929"/>
            <a:ext cx="3962453" cy="2443947"/>
          </a:xfrm>
          <a:prstGeom prst="rect">
            <a:avLst/>
          </a:prstGeom>
        </p:spPr>
      </p:pic>
      <p:pic>
        <p:nvPicPr>
          <p:cNvPr id="9" name="Picture 8">
            <a:extLst>
              <a:ext uri="{FF2B5EF4-FFF2-40B4-BE49-F238E27FC236}">
                <a16:creationId xmlns:a16="http://schemas.microsoft.com/office/drawing/2014/main" id="{AFBEA338-05FE-C646-AFFF-6D89DC5686BE}"/>
              </a:ext>
            </a:extLst>
          </p:cNvPr>
          <p:cNvPicPr>
            <a:picLocks noChangeAspect="1"/>
          </p:cNvPicPr>
          <p:nvPr/>
        </p:nvPicPr>
        <p:blipFill>
          <a:blip r:embed="rId5"/>
          <a:stretch>
            <a:fillRect/>
          </a:stretch>
        </p:blipFill>
        <p:spPr>
          <a:xfrm rot="10800000">
            <a:off x="4830757" y="2526564"/>
            <a:ext cx="3459698" cy="2669556"/>
          </a:xfrm>
          <a:prstGeom prst="rect">
            <a:avLst/>
          </a:prstGeom>
        </p:spPr>
      </p:pic>
      <p:sp>
        <p:nvSpPr>
          <p:cNvPr id="10" name="TextBox 9">
            <a:extLst>
              <a:ext uri="{FF2B5EF4-FFF2-40B4-BE49-F238E27FC236}">
                <a16:creationId xmlns:a16="http://schemas.microsoft.com/office/drawing/2014/main" id="{2299C3B0-0236-354F-B149-082927ABC2B2}"/>
              </a:ext>
            </a:extLst>
          </p:cNvPr>
          <p:cNvSpPr txBox="1"/>
          <p:nvPr/>
        </p:nvSpPr>
        <p:spPr>
          <a:xfrm>
            <a:off x="886751" y="4882689"/>
            <a:ext cx="3240311" cy="523220"/>
          </a:xfrm>
          <a:prstGeom prst="rect">
            <a:avLst/>
          </a:prstGeom>
          <a:noFill/>
        </p:spPr>
        <p:txBody>
          <a:bodyPr wrap="none" rtlCol="0">
            <a:spAutoFit/>
          </a:bodyPr>
          <a:lstStyle/>
          <a:p>
            <a:r>
              <a:rPr lang="en-US" sz="2800" dirty="0"/>
              <a:t>Non upward drawing</a:t>
            </a:r>
          </a:p>
        </p:txBody>
      </p:sp>
      <p:sp>
        <p:nvSpPr>
          <p:cNvPr id="11" name="TextBox 10">
            <a:extLst>
              <a:ext uri="{FF2B5EF4-FFF2-40B4-BE49-F238E27FC236}">
                <a16:creationId xmlns:a16="http://schemas.microsoft.com/office/drawing/2014/main" id="{21D12172-0F46-B34A-BE9F-BF3E418C9327}"/>
              </a:ext>
            </a:extLst>
          </p:cNvPr>
          <p:cNvSpPr txBox="1"/>
          <p:nvPr/>
        </p:nvSpPr>
        <p:spPr>
          <a:xfrm>
            <a:off x="5265861" y="4974331"/>
            <a:ext cx="2589491" cy="523220"/>
          </a:xfrm>
          <a:prstGeom prst="rect">
            <a:avLst/>
          </a:prstGeom>
          <a:noFill/>
        </p:spPr>
        <p:txBody>
          <a:bodyPr wrap="none" rtlCol="0">
            <a:spAutoFit/>
          </a:bodyPr>
          <a:lstStyle/>
          <a:p>
            <a:r>
              <a:rPr lang="en-US" sz="2800" dirty="0"/>
              <a:t>Upward drawing</a:t>
            </a:r>
          </a:p>
        </p:txBody>
      </p:sp>
      <p:sp>
        <p:nvSpPr>
          <p:cNvPr id="12" name="TextBox 11">
            <a:extLst>
              <a:ext uri="{FF2B5EF4-FFF2-40B4-BE49-F238E27FC236}">
                <a16:creationId xmlns:a16="http://schemas.microsoft.com/office/drawing/2014/main" id="{3E86977F-4659-3D44-95B3-BB6A32A0584D}"/>
              </a:ext>
            </a:extLst>
          </p:cNvPr>
          <p:cNvSpPr txBox="1"/>
          <p:nvPr/>
        </p:nvSpPr>
        <p:spPr>
          <a:xfrm>
            <a:off x="1202776" y="5716284"/>
            <a:ext cx="6738448" cy="369332"/>
          </a:xfrm>
          <a:prstGeom prst="rect">
            <a:avLst/>
          </a:prstGeom>
          <a:noFill/>
        </p:spPr>
        <p:txBody>
          <a:bodyPr wrap="none" rtlCol="0">
            <a:spAutoFit/>
          </a:bodyPr>
          <a:lstStyle/>
          <a:p>
            <a:r>
              <a:rPr lang="en-US" dirty="0">
                <a:hlinkClick r:id="rId6"/>
              </a:rPr>
              <a:t>https://ialab.it.monash.edu/webcola/examples/downwardedges.html</a:t>
            </a:r>
            <a:endParaRPr lang="en-US" dirty="0"/>
          </a:p>
        </p:txBody>
      </p:sp>
    </p:spTree>
    <p:extLst>
      <p:ext uri="{BB962C8B-B14F-4D97-AF65-F5344CB8AC3E}">
        <p14:creationId xmlns:p14="http://schemas.microsoft.com/office/powerpoint/2010/main" val="274414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6C5810-44A7-EC46-A077-D1E515185FC7}"/>
              </a:ext>
            </a:extLst>
          </p:cNvPr>
          <p:cNvSpPr>
            <a:spLocks noGrp="1"/>
          </p:cNvSpPr>
          <p:nvPr>
            <p:ph type="title"/>
          </p:nvPr>
        </p:nvSpPr>
        <p:spPr>
          <a:xfrm>
            <a:off x="22860" y="167816"/>
            <a:ext cx="9121140" cy="994172"/>
          </a:xfrm>
        </p:spPr>
        <p:txBody>
          <a:bodyPr>
            <a:normAutofit fontScale="90000"/>
          </a:bodyPr>
          <a:lstStyle/>
          <a:p>
            <a:pPr algn="ctr"/>
            <a:r>
              <a:rPr lang="en-US" dirty="0">
                <a:solidFill>
                  <a:schemeClr val="accent2">
                    <a:lumMod val="75000"/>
                  </a:schemeClr>
                </a:solidFill>
                <a:latin typeface="Calibri" panose="020F0502020204030204" pitchFamily="34" charset="0"/>
                <a:cs typeface="Calibri" panose="020F0502020204030204" pitchFamily="34" charset="0"/>
              </a:rPr>
              <a:t> SPX: Balancing across readability criteria</a:t>
            </a:r>
          </a:p>
        </p:txBody>
      </p:sp>
      <p:sp>
        <p:nvSpPr>
          <p:cNvPr id="2" name="Slide Number Placeholder 1">
            <a:extLst>
              <a:ext uri="{FF2B5EF4-FFF2-40B4-BE49-F238E27FC236}">
                <a16:creationId xmlns:a16="http://schemas.microsoft.com/office/drawing/2014/main" id="{BA5E9AD3-3E6D-344C-9802-A99E598E9535}"/>
              </a:ext>
            </a:extLst>
          </p:cNvPr>
          <p:cNvSpPr>
            <a:spLocks noGrp="1"/>
          </p:cNvSpPr>
          <p:nvPr>
            <p:ph type="sldNum" sz="quarter" idx="12"/>
          </p:nvPr>
        </p:nvSpPr>
        <p:spPr/>
        <p:txBody>
          <a:bodyPr/>
          <a:lstStyle/>
          <a:p>
            <a:fld id="{99B53B0C-7A28-E14B-ACE4-12EE0EFAA2E4}" type="slidenum">
              <a:rPr lang="en-US" smtClean="0"/>
              <a:t>9</a:t>
            </a:fld>
            <a:endParaRPr lang="en-US" dirty="0"/>
          </a:p>
        </p:txBody>
      </p:sp>
      <p:pic>
        <p:nvPicPr>
          <p:cNvPr id="7" name="Picture 6">
            <a:extLst>
              <a:ext uri="{FF2B5EF4-FFF2-40B4-BE49-F238E27FC236}">
                <a16:creationId xmlns:a16="http://schemas.microsoft.com/office/drawing/2014/main" id="{30C94A71-813F-8546-8F5C-B2EFC8B623C3}"/>
              </a:ext>
            </a:extLst>
          </p:cNvPr>
          <p:cNvPicPr>
            <a:picLocks noChangeAspect="1"/>
          </p:cNvPicPr>
          <p:nvPr/>
        </p:nvPicPr>
        <p:blipFill>
          <a:blip r:embed="rId3"/>
          <a:stretch>
            <a:fillRect/>
          </a:stretch>
        </p:blipFill>
        <p:spPr>
          <a:xfrm>
            <a:off x="1059781" y="1343294"/>
            <a:ext cx="6761733" cy="2149206"/>
          </a:xfrm>
          <a:prstGeom prst="rect">
            <a:avLst/>
          </a:prstGeom>
          <a:ln>
            <a:solidFill>
              <a:schemeClr val="accent1">
                <a:shade val="50000"/>
              </a:schemeClr>
            </a:solidFill>
          </a:ln>
        </p:spPr>
      </p:pic>
      <p:sp>
        <p:nvSpPr>
          <p:cNvPr id="8" name="TextBox 7">
            <a:extLst>
              <a:ext uri="{FF2B5EF4-FFF2-40B4-BE49-F238E27FC236}">
                <a16:creationId xmlns:a16="http://schemas.microsoft.com/office/drawing/2014/main" id="{21825542-224D-BC44-8B87-D880370E2085}"/>
              </a:ext>
            </a:extLst>
          </p:cNvPr>
          <p:cNvSpPr txBox="1"/>
          <p:nvPr/>
        </p:nvSpPr>
        <p:spPr>
          <a:xfrm>
            <a:off x="438403" y="4316603"/>
            <a:ext cx="8172197" cy="830997"/>
          </a:xfrm>
          <a:prstGeom prst="rect">
            <a:avLst/>
          </a:prstGeom>
          <a:noFill/>
        </p:spPr>
        <p:txBody>
          <a:bodyPr wrap="square" rtlCol="0">
            <a:spAutoFit/>
          </a:bodyPr>
          <a:lstStyle/>
          <a:p>
            <a:r>
              <a:rPr lang="en-US" sz="2400" dirty="0"/>
              <a:t>Different layouts of a graph from </a:t>
            </a:r>
            <a:r>
              <a:rPr lang="en-US" sz="2400" dirty="0" err="1"/>
              <a:t>gd</a:t>
            </a:r>
            <a:r>
              <a:rPr lang="en-US" sz="2400" dirty="0"/>
              <a:t> 2018 contest on </a:t>
            </a:r>
            <a:r>
              <a:rPr lang="en-US" sz="2400" b="1" dirty="0"/>
              <a:t>crossing angle maximization </a:t>
            </a:r>
            <a:r>
              <a:rPr lang="en-US" sz="2400" dirty="0"/>
              <a:t>(automatic)</a:t>
            </a:r>
          </a:p>
        </p:txBody>
      </p:sp>
      <p:sp>
        <p:nvSpPr>
          <p:cNvPr id="9" name="TextBox 8">
            <a:extLst>
              <a:ext uri="{FF2B5EF4-FFF2-40B4-BE49-F238E27FC236}">
                <a16:creationId xmlns:a16="http://schemas.microsoft.com/office/drawing/2014/main" id="{F264E6F7-4BBF-6F4E-9E96-89C52A499495}"/>
              </a:ext>
            </a:extLst>
          </p:cNvPr>
          <p:cNvSpPr txBox="1"/>
          <p:nvPr/>
        </p:nvSpPr>
        <p:spPr>
          <a:xfrm>
            <a:off x="1442456" y="3595226"/>
            <a:ext cx="1518814" cy="523220"/>
          </a:xfrm>
          <a:prstGeom prst="rect">
            <a:avLst/>
          </a:prstGeom>
          <a:noFill/>
        </p:spPr>
        <p:txBody>
          <a:bodyPr wrap="none" rtlCol="0">
            <a:spAutoFit/>
          </a:bodyPr>
          <a:lstStyle/>
          <a:p>
            <a:r>
              <a:rPr lang="en-US" sz="2800" dirty="0"/>
              <a:t>Tübingen</a:t>
            </a:r>
          </a:p>
        </p:txBody>
      </p:sp>
      <p:sp>
        <p:nvSpPr>
          <p:cNvPr id="10" name="TextBox 9">
            <a:extLst>
              <a:ext uri="{FF2B5EF4-FFF2-40B4-BE49-F238E27FC236}">
                <a16:creationId xmlns:a16="http://schemas.microsoft.com/office/drawing/2014/main" id="{526CDBCE-7753-C04A-A233-3C99CC4E24FC}"/>
              </a:ext>
            </a:extLst>
          </p:cNvPr>
          <p:cNvSpPr txBox="1"/>
          <p:nvPr/>
        </p:nvSpPr>
        <p:spPr>
          <a:xfrm>
            <a:off x="4123092" y="3594663"/>
            <a:ext cx="635110" cy="523220"/>
          </a:xfrm>
          <a:prstGeom prst="rect">
            <a:avLst/>
          </a:prstGeom>
          <a:noFill/>
        </p:spPr>
        <p:txBody>
          <a:bodyPr wrap="none" rtlCol="0">
            <a:spAutoFit/>
          </a:bodyPr>
          <a:lstStyle/>
          <a:p>
            <a:r>
              <a:rPr lang="en-US" sz="2800" dirty="0"/>
              <a:t>KIT</a:t>
            </a:r>
          </a:p>
        </p:txBody>
      </p:sp>
      <p:sp>
        <p:nvSpPr>
          <p:cNvPr id="11" name="TextBox 10">
            <a:extLst>
              <a:ext uri="{FF2B5EF4-FFF2-40B4-BE49-F238E27FC236}">
                <a16:creationId xmlns:a16="http://schemas.microsoft.com/office/drawing/2014/main" id="{3B6C4671-ABFF-FA4A-8609-00CE44280555}"/>
              </a:ext>
            </a:extLst>
          </p:cNvPr>
          <p:cNvSpPr txBox="1"/>
          <p:nvPr/>
        </p:nvSpPr>
        <p:spPr>
          <a:xfrm>
            <a:off x="6457950" y="3594663"/>
            <a:ext cx="715517" cy="523220"/>
          </a:xfrm>
          <a:prstGeom prst="rect">
            <a:avLst/>
          </a:prstGeom>
          <a:noFill/>
        </p:spPr>
        <p:txBody>
          <a:bodyPr wrap="none" rtlCol="0">
            <a:spAutoFit/>
          </a:bodyPr>
          <a:lstStyle/>
          <a:p>
            <a:r>
              <a:rPr lang="en-US" sz="2800" dirty="0"/>
              <a:t>SPX</a:t>
            </a:r>
          </a:p>
        </p:txBody>
      </p:sp>
      <p:sp>
        <p:nvSpPr>
          <p:cNvPr id="12" name="TextBox 11">
            <a:extLst>
              <a:ext uri="{FF2B5EF4-FFF2-40B4-BE49-F238E27FC236}">
                <a16:creationId xmlns:a16="http://schemas.microsoft.com/office/drawing/2014/main" id="{AFFE46F3-7693-024C-9B26-F2CCF3094AE0}"/>
              </a:ext>
            </a:extLst>
          </p:cNvPr>
          <p:cNvSpPr txBox="1"/>
          <p:nvPr/>
        </p:nvSpPr>
        <p:spPr>
          <a:xfrm>
            <a:off x="438404" y="5133037"/>
            <a:ext cx="8083297" cy="830997"/>
          </a:xfrm>
          <a:prstGeom prst="rect">
            <a:avLst/>
          </a:prstGeom>
          <a:noFill/>
        </p:spPr>
        <p:txBody>
          <a:bodyPr wrap="square" rtlCol="0">
            <a:spAutoFit/>
          </a:bodyPr>
          <a:lstStyle/>
          <a:p>
            <a:r>
              <a:rPr lang="en-US" sz="2400" dirty="0"/>
              <a:t>All graphs have near optimal crossing angle but SPX shows the graph structure best.</a:t>
            </a:r>
          </a:p>
        </p:txBody>
      </p:sp>
    </p:spTree>
    <p:extLst>
      <p:ext uri="{BB962C8B-B14F-4D97-AF65-F5344CB8AC3E}">
        <p14:creationId xmlns:p14="http://schemas.microsoft.com/office/powerpoint/2010/main" val="658234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5624</TotalTime>
  <Words>1930</Words>
  <Application>Microsoft Macintosh PowerPoint</Application>
  <PresentationFormat>On-screen Show (4:3)</PresentationFormat>
  <Paragraphs>393</Paragraphs>
  <Slides>41</Slides>
  <Notes>23</Notes>
  <HiddenSlides>16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Cambria Math</vt:lpstr>
      <vt:lpstr>CMU Sans Serif Medium</vt:lpstr>
      <vt:lpstr>Office Theme</vt:lpstr>
      <vt:lpstr>Stress-Plus-X (SPX) Graph Layout</vt:lpstr>
      <vt:lpstr>SPX optimizes multiple criteria simultaneously</vt:lpstr>
      <vt:lpstr>Don’t let perfect be the enemy of good</vt:lpstr>
      <vt:lpstr>Stress-Plus-X (SPX) Framework</vt:lpstr>
      <vt:lpstr>Stress</vt:lpstr>
      <vt:lpstr>Edge Crossings</vt:lpstr>
      <vt:lpstr>Crossing Angle</vt:lpstr>
      <vt:lpstr>Upward Drawing</vt:lpstr>
      <vt:lpstr> SPX: Balancing across readability criteria</vt:lpstr>
      <vt:lpstr>Edge Crossing Minimization</vt:lpstr>
      <vt:lpstr>Stress plus edge crossing minimization</vt:lpstr>
      <vt:lpstr>SPX achieves better results than Shabbeer et al. by introducing:  </vt:lpstr>
      <vt:lpstr>Crossing angle maximization</vt:lpstr>
      <vt:lpstr>PowerPoint Presentation</vt:lpstr>
      <vt:lpstr>Comparison across readability metrics</vt:lpstr>
      <vt:lpstr>Neighborhood Preservation</vt:lpstr>
      <vt:lpstr>Drawing Area</vt:lpstr>
      <vt:lpstr>Experimental Details*</vt:lpstr>
      <vt:lpstr>PowerPoint Presentation</vt:lpstr>
      <vt:lpstr>More drawings of community graphs </vt:lpstr>
      <vt:lpstr>PowerPoint Presentation</vt:lpstr>
      <vt:lpstr>PowerPoint Presentation</vt:lpstr>
      <vt:lpstr>SPX Runtime</vt:lpstr>
      <vt:lpstr>Comparison of Upward Drawings</vt:lpstr>
      <vt:lpstr>Comparison of Upward Drawings</vt:lpstr>
      <vt:lpstr>Conclusion</vt:lpstr>
      <vt:lpstr>Future work</vt:lpstr>
      <vt:lpstr>Thank you</vt:lpstr>
      <vt:lpstr>Appendix: Convergence Results</vt:lpstr>
      <vt:lpstr>Appendix: Edge crossing minimization</vt:lpstr>
      <vt:lpstr>Appendix: GD 2018,2017 crossing angle maximization challenge graphs</vt:lpstr>
      <vt:lpstr>Appendix: GD challenge results</vt:lpstr>
      <vt:lpstr>Appendix: GD challenge results</vt:lpstr>
      <vt:lpstr>Appendix: GD challenge outputs on 2018 graphs</vt:lpstr>
      <vt:lpstr>Appendix: GD challenge outputs on 2018 graphs</vt:lpstr>
      <vt:lpstr>Appendix: GD challenge outputs on 2017 graphs</vt:lpstr>
      <vt:lpstr>Appendix: GD challenge outputs on 2017 graphs</vt:lpstr>
      <vt:lpstr>Appendix: Stress Maj vs SPX and Shabbeer on stress</vt:lpstr>
      <vt:lpstr>Appendix: Selected Community graphs</vt:lpstr>
      <vt:lpstr>Appendix: Winning GD algorithms</vt:lpstr>
      <vt:lpstr>Appendix: Winning hyperparameter K</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Devkota, Sabin - (devkotasabin)</dc:creator>
  <cp:lastModifiedBy>Devkota, Sabin - (devkotasabin)</cp:lastModifiedBy>
  <cp:revision>1836</cp:revision>
  <dcterms:created xsi:type="dcterms:W3CDTF">2019-09-03T02:56:55Z</dcterms:created>
  <dcterms:modified xsi:type="dcterms:W3CDTF">2019-09-19T08:05:08Z</dcterms:modified>
</cp:coreProperties>
</file>